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77" r:id="rId23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4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 u="heavy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8075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82055" y="0"/>
            <a:ext cx="606551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82055" y="6097523"/>
            <a:ext cx="606551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08075" y="609600"/>
            <a:ext cx="10972800" cy="5638800"/>
          </a:xfrm>
          <a:custGeom>
            <a:avLst/>
            <a:gdLst/>
            <a:ahLst/>
            <a:cxnLst/>
            <a:rect l="l" t="t" r="r" b="b"/>
            <a:pathLst>
              <a:path w="10972800" h="5638800">
                <a:moveTo>
                  <a:pt x="0" y="5638800"/>
                </a:moveTo>
                <a:lnTo>
                  <a:pt x="10972800" y="5638800"/>
                </a:lnTo>
                <a:lnTo>
                  <a:pt x="10972800" y="0"/>
                </a:lnTo>
                <a:lnTo>
                  <a:pt x="0" y="0"/>
                </a:lnTo>
                <a:lnTo>
                  <a:pt x="0" y="5638800"/>
                </a:lnTo>
                <a:close/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82055" y="0"/>
            <a:ext cx="606551" cy="758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782055" y="6097523"/>
            <a:ext cx="606551" cy="758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15408" y="1240358"/>
            <a:ext cx="2361183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1849" y="1977731"/>
            <a:ext cx="9784715" cy="39706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252525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Containerization" TargetMode="External"/><Relationship Id="rId3" Type="http://schemas.openxmlformats.org/officeDocument/2006/relationships/hyperlink" Target="https://en.wikipedia.org/wiki/Logistics" TargetMode="External"/><Relationship Id="rId7" Type="http://schemas.openxmlformats.org/officeDocument/2006/relationships/hyperlink" Target="https://en.wikipedia.org/wiki/Unit_load" TargetMode="External"/><Relationship Id="rId2" Type="http://schemas.openxmlformats.org/officeDocument/2006/relationships/hyperlink" Target="https://en.wikipedia.org/wiki/Shipping_contain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allet" TargetMode="External"/><Relationship Id="rId5" Type="http://schemas.openxmlformats.org/officeDocument/2006/relationships/hyperlink" Target="https://en.wikipedia.org/wiki/Transport" TargetMode="External"/><Relationship Id="rId4" Type="http://schemas.openxmlformats.org/officeDocument/2006/relationships/hyperlink" Target="https://en.wikipedia.org/wiki/Warehouse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321051" y="0"/>
            <a:ext cx="7559040" cy="6858000"/>
            <a:chOff x="2321051" y="0"/>
            <a:chExt cx="7559040" cy="6858000"/>
          </a:xfrm>
        </p:grpSpPr>
        <p:sp>
          <p:nvSpPr>
            <p:cNvPr id="4" name="object 4"/>
            <p:cNvSpPr/>
            <p:nvPr/>
          </p:nvSpPr>
          <p:spPr>
            <a:xfrm>
              <a:off x="2328671" y="1540763"/>
              <a:ext cx="7543800" cy="3836035"/>
            </a:xfrm>
            <a:custGeom>
              <a:avLst/>
              <a:gdLst/>
              <a:ahLst/>
              <a:cxnLst/>
              <a:rect l="l" t="t" r="r" b="b"/>
              <a:pathLst>
                <a:path w="7543800" h="3836035">
                  <a:moveTo>
                    <a:pt x="0" y="3835908"/>
                  </a:moveTo>
                  <a:lnTo>
                    <a:pt x="7543800" y="3835908"/>
                  </a:lnTo>
                  <a:lnTo>
                    <a:pt x="7543800" y="0"/>
                  </a:lnTo>
                  <a:lnTo>
                    <a:pt x="0" y="0"/>
                  </a:lnTo>
                  <a:lnTo>
                    <a:pt x="0" y="3835908"/>
                  </a:lnTo>
                  <a:close/>
                </a:path>
              </a:pathLst>
            </a:custGeom>
            <a:ln w="15240">
              <a:solidFill>
                <a:srgbClr val="B05E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5960" y="0"/>
              <a:ext cx="612648" cy="167335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75960" y="5234940"/>
              <a:ext cx="612648" cy="162305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92907" y="3521964"/>
              <a:ext cx="6816090" cy="0"/>
            </a:xfrm>
            <a:custGeom>
              <a:avLst/>
              <a:gdLst/>
              <a:ahLst/>
              <a:cxnLst/>
              <a:rect l="l" t="t" r="r" b="b"/>
              <a:pathLst>
                <a:path w="6816090">
                  <a:moveTo>
                    <a:pt x="0" y="0"/>
                  </a:moveTo>
                  <a:lnTo>
                    <a:pt x="6815709" y="0"/>
                  </a:lnTo>
                </a:path>
              </a:pathLst>
            </a:custGeom>
            <a:ln w="15240">
              <a:solidFill>
                <a:srgbClr val="B05E2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256279" y="3687267"/>
            <a:ext cx="568896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95" dirty="0"/>
              <a:t>Packaging</a:t>
            </a:r>
            <a:r>
              <a:rPr sz="5400" spc="-35" dirty="0"/>
              <a:t> </a:t>
            </a:r>
            <a:r>
              <a:rPr sz="5400" spc="-100" dirty="0"/>
              <a:t>Guidelines</a:t>
            </a:r>
            <a:endParaRPr sz="5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5763F7-2C36-4959-BD30-8F9419BF7E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907" y="-99060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25744" y="889761"/>
            <a:ext cx="541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70" dirty="0">
                <a:solidFill>
                  <a:srgbClr val="252525"/>
                </a:solidFill>
                <a:latin typeface="Times New Roman"/>
                <a:cs typeface="Times New Roman"/>
              </a:rPr>
              <a:t>F</a:t>
            </a:r>
            <a:r>
              <a:rPr sz="2800" b="1" spc="-114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96464" y="1316481"/>
            <a:ext cx="77997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5" dirty="0">
                <a:latin typeface="Times New Roman"/>
                <a:cs typeface="Times New Roman"/>
              </a:rPr>
              <a:t>Factory </a:t>
            </a:r>
            <a:r>
              <a:rPr sz="2800" b="1" spc="-15" dirty="0">
                <a:latin typeface="Times New Roman"/>
                <a:cs typeface="Times New Roman"/>
              </a:rPr>
              <a:t>packed </a:t>
            </a:r>
            <a:r>
              <a:rPr sz="2800" b="1" spc="-114" dirty="0">
                <a:latin typeface="Times New Roman"/>
                <a:cs typeface="Times New Roman"/>
              </a:rPr>
              <a:t>or </a:t>
            </a:r>
            <a:r>
              <a:rPr sz="2800" b="1" spc="-10" dirty="0">
                <a:latin typeface="Times New Roman"/>
                <a:cs typeface="Times New Roman"/>
              </a:rPr>
              <a:t>pre-engineered </a:t>
            </a:r>
            <a:r>
              <a:rPr sz="2800" b="1" spc="25" dirty="0">
                <a:latin typeface="Times New Roman"/>
                <a:cs typeface="Times New Roman"/>
              </a:rPr>
              <a:t>custom</a:t>
            </a:r>
            <a:r>
              <a:rPr sz="2800" b="1" spc="240" dirty="0">
                <a:latin typeface="Times New Roman"/>
                <a:cs typeface="Times New Roman"/>
              </a:rPr>
              <a:t> </a:t>
            </a:r>
            <a:r>
              <a:rPr sz="2800" b="1" spc="20" dirty="0">
                <a:latin typeface="Times New Roman"/>
                <a:cs typeface="Times New Roman"/>
              </a:rPr>
              <a:t>packages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7536" y="2510408"/>
            <a:ext cx="6272530" cy="30613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9085" marR="5080" indent="-287020">
              <a:lnSpc>
                <a:spcPct val="80100"/>
              </a:lnSpc>
              <a:spcBef>
                <a:spcPts val="62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Products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which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pre-engineered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company  </a:t>
            </a:r>
            <a:r>
              <a:rPr sz="2200" spc="5" dirty="0">
                <a:solidFill>
                  <a:srgbClr val="252525"/>
                </a:solidFill>
                <a:latin typeface="Times New Roman"/>
                <a:cs typeface="Times New Roman"/>
              </a:rPr>
              <a:t>cartons/Branded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packaging kindly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ensure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Carton 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box 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rigid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200" spc="15" dirty="0">
                <a:solidFill>
                  <a:srgbClr val="252525"/>
                </a:solidFill>
                <a:latin typeface="Times New Roman"/>
                <a:cs typeface="Times New Roman"/>
              </a:rPr>
              <a:t>not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moist and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ensure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flaps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</a:t>
            </a:r>
            <a:r>
              <a:rPr sz="2200" spc="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intact.</a:t>
            </a:r>
            <a:endParaRPr sz="2200">
              <a:latin typeface="Times New Roman"/>
              <a:cs typeface="Times New Roman"/>
            </a:endParaRPr>
          </a:p>
          <a:p>
            <a:pPr marL="299085" marR="286385" indent="-287020" algn="just">
              <a:lnSpc>
                <a:spcPct val="80000"/>
              </a:lnSpc>
              <a:spcBef>
                <a:spcPts val="11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720" algn="l"/>
              </a:tabLst>
            </a:pPr>
            <a:r>
              <a:rPr sz="2200" spc="3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case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you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find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above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condition </a:t>
            </a:r>
            <a:r>
              <a:rPr sz="2200" spc="15" dirty="0">
                <a:solidFill>
                  <a:srgbClr val="252525"/>
                </a:solidFill>
                <a:latin typeface="Times New Roman"/>
                <a:cs typeface="Times New Roman"/>
              </a:rPr>
              <a:t>not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satisfactory 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then 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kindly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Box </a:t>
            </a:r>
            <a:r>
              <a:rPr sz="22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Box </a:t>
            </a:r>
            <a:r>
              <a:rPr sz="2200" b="1" spc="-5" dirty="0">
                <a:solidFill>
                  <a:srgbClr val="252525"/>
                </a:solidFill>
                <a:latin typeface="Times New Roman"/>
                <a:cs typeface="Times New Roman"/>
              </a:rPr>
              <a:t>packing </a:t>
            </a:r>
            <a:r>
              <a:rPr sz="2200" b="1" dirty="0">
                <a:solidFill>
                  <a:srgbClr val="252525"/>
                </a:solidFill>
                <a:latin typeface="Times New Roman"/>
                <a:cs typeface="Times New Roman"/>
              </a:rPr>
              <a:t>method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(refer 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slide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4</a:t>
            </a:r>
            <a:r>
              <a:rPr sz="22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solidFill>
                  <a:srgbClr val="252525"/>
                </a:solidFill>
                <a:latin typeface="Times New Roman"/>
                <a:cs typeface="Times New Roman"/>
              </a:rPr>
              <a:t>)</a:t>
            </a:r>
            <a:endParaRPr sz="2200">
              <a:latin typeface="Times New Roman"/>
              <a:cs typeface="Times New Roman"/>
            </a:endParaRPr>
          </a:p>
          <a:p>
            <a:pPr marL="299085" marR="19050" indent="-287020">
              <a:lnSpc>
                <a:spcPct val="80000"/>
              </a:lnSpc>
              <a:spcBef>
                <a:spcPts val="11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While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packing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Carton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adequate cushioning 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material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(External 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Packaging)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(Minimum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2 </a:t>
            </a:r>
            <a:r>
              <a:rPr sz="2200" spc="-90" dirty="0">
                <a:solidFill>
                  <a:srgbClr val="252525"/>
                </a:solidFill>
                <a:latin typeface="Times New Roman"/>
                <a:cs typeface="Times New Roman"/>
              </a:rPr>
              <a:t>layers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of 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Bubble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wrap)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avoid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traction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between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other 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products 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during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movement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200" spc="3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goods.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95031" y="2737104"/>
            <a:ext cx="3401568" cy="28849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9647ED-5A08-436A-924C-4034C1FD3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169" y="778764"/>
            <a:ext cx="147885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4776" y="1100455"/>
            <a:ext cx="890524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10" dirty="0">
                <a:latin typeface="Times New Roman"/>
                <a:cs typeface="Times New Roman"/>
              </a:rPr>
              <a:t>For</a:t>
            </a:r>
            <a:endParaRPr sz="32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200" b="1" spc="-60" dirty="0">
                <a:latin typeface="Times New Roman"/>
                <a:cs typeface="Times New Roman"/>
              </a:rPr>
              <a:t>Factory </a:t>
            </a:r>
            <a:r>
              <a:rPr sz="3200" b="1" spc="-15" dirty="0">
                <a:latin typeface="Times New Roman"/>
                <a:cs typeface="Times New Roman"/>
              </a:rPr>
              <a:t>packed </a:t>
            </a:r>
            <a:r>
              <a:rPr sz="3200" b="1" spc="-125" dirty="0">
                <a:latin typeface="Times New Roman"/>
                <a:cs typeface="Times New Roman"/>
              </a:rPr>
              <a:t>or </a:t>
            </a:r>
            <a:r>
              <a:rPr sz="3200" b="1" spc="-10" dirty="0">
                <a:latin typeface="Times New Roman"/>
                <a:cs typeface="Times New Roman"/>
              </a:rPr>
              <a:t>pre-engineered </a:t>
            </a:r>
            <a:r>
              <a:rPr sz="3200" b="1" spc="30" dirty="0">
                <a:latin typeface="Times New Roman"/>
                <a:cs typeface="Times New Roman"/>
              </a:rPr>
              <a:t>custom</a:t>
            </a:r>
            <a:r>
              <a:rPr sz="3200" b="1" spc="175" dirty="0">
                <a:latin typeface="Times New Roman"/>
                <a:cs typeface="Times New Roman"/>
              </a:rPr>
              <a:t> </a:t>
            </a:r>
            <a:r>
              <a:rPr sz="3200" b="1" spc="25" dirty="0">
                <a:latin typeface="Times New Roman"/>
                <a:cs typeface="Times New Roman"/>
              </a:rPr>
              <a:t>packages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2538729"/>
            <a:ext cx="4949190" cy="2917825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299085" marR="5080" indent="-287020">
              <a:lnSpc>
                <a:spcPct val="90000"/>
              </a:lnSpc>
              <a:spcBef>
                <a:spcPts val="359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fillers </a:t>
            </a:r>
            <a:r>
              <a:rPr sz="2200" spc="-95" dirty="0">
                <a:solidFill>
                  <a:srgbClr val="252525"/>
                </a:solidFill>
                <a:latin typeface="Times New Roman"/>
                <a:cs typeface="Times New Roman"/>
              </a:rPr>
              <a:t>like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crumpled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newspaper,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air-  cellular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cushioning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material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such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as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Bubble  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Wrap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200" spc="-90" dirty="0">
                <a:solidFill>
                  <a:srgbClr val="252525"/>
                </a:solidFill>
                <a:latin typeface="Times New Roman"/>
                <a:cs typeface="Times New Roman"/>
              </a:rPr>
              <a:t>fill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void spaces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prevent 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movement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goods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inside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box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during 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shipping.</a:t>
            </a:r>
            <a:endParaRPr sz="2200">
              <a:latin typeface="Times New Roman"/>
              <a:cs typeface="Times New Roman"/>
            </a:endParaRPr>
          </a:p>
          <a:p>
            <a:pPr marL="299085" marR="81915" indent="-287020">
              <a:lnSpc>
                <a:spcPts val="2380"/>
              </a:lnSpc>
              <a:spcBef>
                <a:spcPts val="116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Wrap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items 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individually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cushioning 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material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center 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them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cartons </a:t>
            </a:r>
            <a:r>
              <a:rPr sz="2200" spc="-145" dirty="0">
                <a:solidFill>
                  <a:srgbClr val="252525"/>
                </a:solidFill>
                <a:latin typeface="Times New Roman"/>
                <a:cs typeface="Times New Roman"/>
              </a:rPr>
              <a:t>away 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from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other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items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200" spc="-145" dirty="0">
                <a:solidFill>
                  <a:srgbClr val="252525"/>
                </a:solidFill>
                <a:latin typeface="Times New Roman"/>
                <a:cs typeface="Times New Roman"/>
              </a:rPr>
              <a:t>away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from the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sides, 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corners, top,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200" spc="10" dirty="0">
                <a:solidFill>
                  <a:srgbClr val="252525"/>
                </a:solidFill>
                <a:latin typeface="Times New Roman"/>
                <a:cs typeface="Times New Roman"/>
              </a:rPr>
              <a:t>bottom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box.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3552" y="2570988"/>
            <a:ext cx="4139184" cy="3197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8CF1DF-6633-4545-84ED-E649C20E94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712280"/>
            <a:ext cx="164522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77364" y="666115"/>
            <a:ext cx="863727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0455" marR="5080" indent="-2358390">
              <a:lnSpc>
                <a:spcPct val="100000"/>
              </a:lnSpc>
              <a:spcBef>
                <a:spcPts val="95"/>
              </a:spcBef>
            </a:pPr>
            <a:r>
              <a:rPr sz="3600" b="1" spc="15" dirty="0">
                <a:latin typeface="Times New Roman"/>
                <a:cs typeface="Times New Roman"/>
              </a:rPr>
              <a:t>Recommendations </a:t>
            </a:r>
            <a:r>
              <a:rPr sz="3600" b="1" spc="-140" dirty="0">
                <a:latin typeface="Times New Roman"/>
                <a:cs typeface="Times New Roman"/>
              </a:rPr>
              <a:t>for </a:t>
            </a:r>
            <a:r>
              <a:rPr sz="3600" b="1" spc="15" dirty="0">
                <a:latin typeface="Times New Roman"/>
                <a:cs typeface="Times New Roman"/>
              </a:rPr>
              <a:t>odd- </a:t>
            </a:r>
            <a:r>
              <a:rPr sz="3600" b="1" spc="-160" dirty="0">
                <a:latin typeface="Times New Roman"/>
                <a:cs typeface="Times New Roman"/>
              </a:rPr>
              <a:t>or </a:t>
            </a:r>
            <a:r>
              <a:rPr sz="3600" b="1" spc="-100" dirty="0">
                <a:latin typeface="Times New Roman"/>
                <a:cs typeface="Times New Roman"/>
              </a:rPr>
              <a:t>irregular-  </a:t>
            </a:r>
            <a:r>
              <a:rPr sz="3600" b="1" spc="10" dirty="0">
                <a:latin typeface="Times New Roman"/>
                <a:cs typeface="Times New Roman"/>
              </a:rPr>
              <a:t>shaped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25" dirty="0">
                <a:latin typeface="Times New Roman"/>
                <a:cs typeface="Times New Roman"/>
              </a:rPr>
              <a:t>shipments</a:t>
            </a:r>
            <a:endParaRPr sz="3600" dirty="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93920" y="3031235"/>
            <a:ext cx="2886710" cy="660400"/>
            <a:chOff x="4693920" y="3031235"/>
            <a:chExt cx="2886710" cy="660400"/>
          </a:xfrm>
        </p:grpSpPr>
        <p:sp>
          <p:nvSpPr>
            <p:cNvPr id="5" name="object 5"/>
            <p:cNvSpPr/>
            <p:nvPr/>
          </p:nvSpPr>
          <p:spPr>
            <a:xfrm>
              <a:off x="4701540" y="3038855"/>
              <a:ext cx="2871216" cy="6446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01540" y="3038855"/>
              <a:ext cx="2871470" cy="645160"/>
            </a:xfrm>
            <a:custGeom>
              <a:avLst/>
              <a:gdLst/>
              <a:ahLst/>
              <a:cxnLst/>
              <a:rect l="l" t="t" r="r" b="b"/>
              <a:pathLst>
                <a:path w="2871470" h="645160">
                  <a:moveTo>
                    <a:pt x="0" y="107442"/>
                  </a:moveTo>
                  <a:lnTo>
                    <a:pt x="8447" y="65633"/>
                  </a:lnTo>
                  <a:lnTo>
                    <a:pt x="31480" y="31480"/>
                  </a:lnTo>
                  <a:lnTo>
                    <a:pt x="65633" y="8447"/>
                  </a:lnTo>
                  <a:lnTo>
                    <a:pt x="107442" y="0"/>
                  </a:lnTo>
                  <a:lnTo>
                    <a:pt x="2763774" y="0"/>
                  </a:lnTo>
                  <a:lnTo>
                    <a:pt x="2805582" y="8447"/>
                  </a:lnTo>
                  <a:lnTo>
                    <a:pt x="2839735" y="31480"/>
                  </a:lnTo>
                  <a:lnTo>
                    <a:pt x="2862768" y="65633"/>
                  </a:lnTo>
                  <a:lnTo>
                    <a:pt x="2871216" y="107442"/>
                  </a:lnTo>
                  <a:lnTo>
                    <a:pt x="2871216" y="537210"/>
                  </a:lnTo>
                  <a:lnTo>
                    <a:pt x="2862768" y="579018"/>
                  </a:lnTo>
                  <a:lnTo>
                    <a:pt x="2839735" y="613171"/>
                  </a:lnTo>
                  <a:lnTo>
                    <a:pt x="2805582" y="636204"/>
                  </a:lnTo>
                  <a:lnTo>
                    <a:pt x="2763774" y="644652"/>
                  </a:lnTo>
                  <a:lnTo>
                    <a:pt x="107442" y="644652"/>
                  </a:lnTo>
                  <a:lnTo>
                    <a:pt x="65633" y="636204"/>
                  </a:lnTo>
                  <a:lnTo>
                    <a:pt x="31480" y="613171"/>
                  </a:lnTo>
                  <a:lnTo>
                    <a:pt x="8447" y="579018"/>
                  </a:lnTo>
                  <a:lnTo>
                    <a:pt x="0" y="537210"/>
                  </a:lnTo>
                  <a:lnTo>
                    <a:pt x="0" y="107442"/>
                  </a:lnTo>
                  <a:close/>
                </a:path>
              </a:pathLst>
            </a:custGeom>
            <a:ln w="15240">
              <a:solidFill>
                <a:srgbClr val="814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965575" y="2461634"/>
            <a:ext cx="4273550" cy="1124585"/>
          </a:xfrm>
          <a:prstGeom prst="rect">
            <a:avLst/>
          </a:prstGeom>
        </p:spPr>
        <p:txBody>
          <a:bodyPr vert="horz" wrap="square" lIns="0" tIns="116839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9"/>
              </a:spcBef>
            </a:pP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Furniture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primarily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two</a:t>
            </a:r>
            <a:r>
              <a:rPr sz="2400" spc="-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types</a:t>
            </a:r>
            <a:endParaRPr sz="2400" dirty="0">
              <a:latin typeface="Times New Roman"/>
              <a:cs typeface="Times New Roman"/>
            </a:endParaRPr>
          </a:p>
          <a:p>
            <a:pPr marL="67945" algn="ctr">
              <a:lnSpc>
                <a:spcPct val="100000"/>
              </a:lnSpc>
              <a:spcBef>
                <a:spcPts val="1110"/>
              </a:spcBef>
            </a:pPr>
            <a:r>
              <a:rPr sz="32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Furniture</a:t>
            </a:r>
            <a:endParaRPr sz="3200" dirty="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19072" y="3678682"/>
            <a:ext cx="6678295" cy="2085339"/>
            <a:chOff x="1719072" y="3678682"/>
            <a:chExt cx="6678295" cy="2085339"/>
          </a:xfrm>
        </p:grpSpPr>
        <p:sp>
          <p:nvSpPr>
            <p:cNvPr id="9" name="object 9"/>
            <p:cNvSpPr/>
            <p:nvPr/>
          </p:nvSpPr>
          <p:spPr>
            <a:xfrm>
              <a:off x="3721608" y="3678681"/>
              <a:ext cx="4675505" cy="1344295"/>
            </a:xfrm>
            <a:custGeom>
              <a:avLst/>
              <a:gdLst/>
              <a:ahLst/>
              <a:cxnLst/>
              <a:rect l="l" t="t" r="r" b="b"/>
              <a:pathLst>
                <a:path w="4675505" h="1344295">
                  <a:moveTo>
                    <a:pt x="1485265" y="9652"/>
                  </a:moveTo>
                  <a:lnTo>
                    <a:pt x="1476883" y="0"/>
                  </a:lnTo>
                  <a:lnTo>
                    <a:pt x="53543" y="1225283"/>
                  </a:lnTo>
                  <a:lnTo>
                    <a:pt x="32893" y="1201293"/>
                  </a:lnTo>
                  <a:lnTo>
                    <a:pt x="0" y="1279779"/>
                  </a:lnTo>
                  <a:lnTo>
                    <a:pt x="82550" y="1258951"/>
                  </a:lnTo>
                  <a:lnTo>
                    <a:pt x="68986" y="1243203"/>
                  </a:lnTo>
                  <a:lnTo>
                    <a:pt x="61887" y="1234973"/>
                  </a:lnTo>
                  <a:lnTo>
                    <a:pt x="1485265" y="9652"/>
                  </a:lnTo>
                  <a:close/>
                </a:path>
                <a:path w="4675505" h="1344295">
                  <a:moveTo>
                    <a:pt x="4675505" y="1344168"/>
                  </a:moveTo>
                  <a:lnTo>
                    <a:pt x="4660989" y="1305941"/>
                  </a:lnTo>
                  <a:lnTo>
                    <a:pt x="4645279" y="1264539"/>
                  </a:lnTo>
                  <a:lnTo>
                    <a:pt x="4623727" y="1287945"/>
                  </a:lnTo>
                  <a:lnTo>
                    <a:pt x="3224530" y="127"/>
                  </a:lnTo>
                  <a:lnTo>
                    <a:pt x="3215894" y="9525"/>
                  </a:lnTo>
                  <a:lnTo>
                    <a:pt x="4615078" y="1297330"/>
                  </a:lnTo>
                  <a:lnTo>
                    <a:pt x="4593590" y="1320673"/>
                  </a:lnTo>
                  <a:lnTo>
                    <a:pt x="4675505" y="1344168"/>
                  </a:lnTo>
                  <a:close/>
                </a:path>
              </a:pathLst>
            </a:custGeom>
            <a:solidFill>
              <a:srgbClr val="B05E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26692" y="4983480"/>
              <a:ext cx="2587752" cy="7726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26692" y="4983480"/>
              <a:ext cx="2588260" cy="772795"/>
            </a:xfrm>
            <a:custGeom>
              <a:avLst/>
              <a:gdLst/>
              <a:ahLst/>
              <a:cxnLst/>
              <a:rect l="l" t="t" r="r" b="b"/>
              <a:pathLst>
                <a:path w="2588260" h="772795">
                  <a:moveTo>
                    <a:pt x="0" y="128778"/>
                  </a:moveTo>
                  <a:lnTo>
                    <a:pt x="10120" y="78652"/>
                  </a:lnTo>
                  <a:lnTo>
                    <a:pt x="37718" y="37719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2458973" y="0"/>
                  </a:lnTo>
                  <a:lnTo>
                    <a:pt x="2509099" y="10120"/>
                  </a:lnTo>
                  <a:lnTo>
                    <a:pt x="2550033" y="37719"/>
                  </a:lnTo>
                  <a:lnTo>
                    <a:pt x="2577631" y="78652"/>
                  </a:lnTo>
                  <a:lnTo>
                    <a:pt x="2587752" y="128778"/>
                  </a:lnTo>
                  <a:lnTo>
                    <a:pt x="2587752" y="643890"/>
                  </a:lnTo>
                  <a:lnTo>
                    <a:pt x="2577631" y="694015"/>
                  </a:lnTo>
                  <a:lnTo>
                    <a:pt x="2550033" y="734949"/>
                  </a:lnTo>
                  <a:lnTo>
                    <a:pt x="2509099" y="762547"/>
                  </a:lnTo>
                  <a:lnTo>
                    <a:pt x="2458973" y="772668"/>
                  </a:lnTo>
                  <a:lnTo>
                    <a:pt x="128777" y="772668"/>
                  </a:lnTo>
                  <a:lnTo>
                    <a:pt x="78652" y="762547"/>
                  </a:lnTo>
                  <a:lnTo>
                    <a:pt x="37718" y="734949"/>
                  </a:lnTo>
                  <a:lnTo>
                    <a:pt x="10120" y="694015"/>
                  </a:lnTo>
                  <a:lnTo>
                    <a:pt x="0" y="643890"/>
                  </a:lnTo>
                  <a:lnTo>
                    <a:pt x="0" y="128778"/>
                  </a:lnTo>
                  <a:close/>
                </a:path>
              </a:pathLst>
            </a:custGeom>
            <a:ln w="15240">
              <a:solidFill>
                <a:srgbClr val="814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901698" y="5117972"/>
            <a:ext cx="2237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Pre-assembled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565135" y="5015484"/>
            <a:ext cx="2406650" cy="788035"/>
            <a:chOff x="7565135" y="5015484"/>
            <a:chExt cx="2406650" cy="788035"/>
          </a:xfrm>
        </p:grpSpPr>
        <p:sp>
          <p:nvSpPr>
            <p:cNvPr id="14" name="object 14"/>
            <p:cNvSpPr/>
            <p:nvPr/>
          </p:nvSpPr>
          <p:spPr>
            <a:xfrm>
              <a:off x="7572755" y="5023104"/>
              <a:ext cx="2391155" cy="7726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572755" y="5023104"/>
              <a:ext cx="2391410" cy="772795"/>
            </a:xfrm>
            <a:custGeom>
              <a:avLst/>
              <a:gdLst/>
              <a:ahLst/>
              <a:cxnLst/>
              <a:rect l="l" t="t" r="r" b="b"/>
              <a:pathLst>
                <a:path w="2391409" h="772795">
                  <a:moveTo>
                    <a:pt x="0" y="128778"/>
                  </a:moveTo>
                  <a:lnTo>
                    <a:pt x="10120" y="78652"/>
                  </a:lnTo>
                  <a:lnTo>
                    <a:pt x="37719" y="37719"/>
                  </a:lnTo>
                  <a:lnTo>
                    <a:pt x="78652" y="10120"/>
                  </a:lnTo>
                  <a:lnTo>
                    <a:pt x="128777" y="0"/>
                  </a:lnTo>
                  <a:lnTo>
                    <a:pt x="2262378" y="0"/>
                  </a:lnTo>
                  <a:lnTo>
                    <a:pt x="2312503" y="10120"/>
                  </a:lnTo>
                  <a:lnTo>
                    <a:pt x="2353436" y="37719"/>
                  </a:lnTo>
                  <a:lnTo>
                    <a:pt x="2381035" y="78652"/>
                  </a:lnTo>
                  <a:lnTo>
                    <a:pt x="2391155" y="128778"/>
                  </a:lnTo>
                  <a:lnTo>
                    <a:pt x="2391155" y="643890"/>
                  </a:lnTo>
                  <a:lnTo>
                    <a:pt x="2381035" y="694015"/>
                  </a:lnTo>
                  <a:lnTo>
                    <a:pt x="2353436" y="734949"/>
                  </a:lnTo>
                  <a:lnTo>
                    <a:pt x="2312503" y="762547"/>
                  </a:lnTo>
                  <a:lnTo>
                    <a:pt x="2262378" y="772668"/>
                  </a:lnTo>
                  <a:lnTo>
                    <a:pt x="128777" y="772668"/>
                  </a:lnTo>
                  <a:lnTo>
                    <a:pt x="78652" y="762547"/>
                  </a:lnTo>
                  <a:lnTo>
                    <a:pt x="37719" y="734949"/>
                  </a:lnTo>
                  <a:lnTo>
                    <a:pt x="10120" y="694015"/>
                  </a:lnTo>
                  <a:lnTo>
                    <a:pt x="0" y="643890"/>
                  </a:lnTo>
                  <a:lnTo>
                    <a:pt x="0" y="128778"/>
                  </a:lnTo>
                  <a:close/>
                </a:path>
              </a:pathLst>
            </a:custGeom>
            <a:ln w="15240">
              <a:solidFill>
                <a:srgbClr val="814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753350" y="5071364"/>
            <a:ext cx="20332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915" marR="5080" indent="-19685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Ready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assemble 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(Knock-Down)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E4FBEF7-ED47-42DD-816F-8F32535876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911" y="729645"/>
            <a:ext cx="151111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2504" y="1280541"/>
            <a:ext cx="62452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140" dirty="0">
                <a:latin typeface="Times New Roman"/>
                <a:cs typeface="Times New Roman"/>
              </a:rPr>
              <a:t>For </a:t>
            </a:r>
            <a:r>
              <a:rPr sz="4000" b="1" spc="-5" dirty="0">
                <a:latin typeface="Times New Roman"/>
                <a:cs typeface="Times New Roman"/>
              </a:rPr>
              <a:t>Pre-assembled</a:t>
            </a:r>
            <a:r>
              <a:rPr sz="4000" b="1" spc="140" dirty="0">
                <a:latin typeface="Times New Roman"/>
                <a:cs typeface="Times New Roman"/>
              </a:rPr>
              <a:t> </a:t>
            </a:r>
            <a:r>
              <a:rPr sz="4000" b="1" spc="-75" dirty="0">
                <a:latin typeface="Times New Roman"/>
                <a:cs typeface="Times New Roman"/>
              </a:rPr>
              <a:t>Furniture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06804" y="2546350"/>
            <a:ext cx="5138420" cy="273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Soft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Styrofoam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Sheets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recommended 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used,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wrap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Furniture 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(Internal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Packing)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order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avoid 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scratches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tampering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400" spc="4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products.</a:t>
            </a:r>
            <a:endParaRPr sz="2400">
              <a:latin typeface="Times New Roman"/>
              <a:cs typeface="Times New Roman"/>
            </a:endParaRPr>
          </a:p>
          <a:p>
            <a:pPr marL="299085" marR="378460" indent="-287020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This </a:t>
            </a:r>
            <a:r>
              <a:rPr sz="2400" spc="-125" dirty="0">
                <a:solidFill>
                  <a:srgbClr val="252525"/>
                </a:solidFill>
                <a:latin typeface="Times New Roman"/>
                <a:cs typeface="Times New Roman"/>
              </a:rPr>
              <a:t>will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add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extra cushioning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products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which </a:t>
            </a:r>
            <a:r>
              <a:rPr sz="2400" spc="-125" dirty="0">
                <a:solidFill>
                  <a:srgbClr val="252525"/>
                </a:solidFill>
                <a:latin typeface="Times New Roman"/>
                <a:cs typeface="Times New Roman"/>
              </a:rPr>
              <a:t>will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reduce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risk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product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getting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damaged</a:t>
            </a:r>
            <a:r>
              <a:rPr sz="24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In-transit.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05600" y="2604516"/>
            <a:ext cx="4693920" cy="3127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B2DD7-E48D-4751-AE1B-16F884C6C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823341"/>
            <a:ext cx="149352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9760" y="1240358"/>
            <a:ext cx="6871334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150" dirty="0">
                <a:latin typeface="Times New Roman"/>
                <a:cs typeface="Times New Roman"/>
              </a:rPr>
              <a:t>For </a:t>
            </a:r>
            <a:r>
              <a:rPr b="1" spc="5" dirty="0">
                <a:latin typeface="Times New Roman"/>
                <a:cs typeface="Times New Roman"/>
              </a:rPr>
              <a:t>Pre-assembled</a:t>
            </a:r>
            <a:r>
              <a:rPr b="1" spc="35" dirty="0">
                <a:latin typeface="Times New Roman"/>
                <a:cs typeface="Times New Roman"/>
              </a:rPr>
              <a:t> </a:t>
            </a:r>
            <a:r>
              <a:rPr b="1" spc="-80" dirty="0">
                <a:latin typeface="Times New Roman"/>
                <a:cs typeface="Times New Roman"/>
              </a:rPr>
              <a:t>Furniture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4394" y="2569210"/>
            <a:ext cx="4489450" cy="31864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9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110" dirty="0">
                <a:solidFill>
                  <a:srgbClr val="252525"/>
                </a:solidFill>
                <a:latin typeface="Times New Roman"/>
                <a:cs typeface="Times New Roman"/>
              </a:rPr>
              <a:t>You may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choose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wooden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crates 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your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furniture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products,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where 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product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needs such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kind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of 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packing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(example:</a:t>
            </a:r>
            <a:r>
              <a:rPr sz="2200" spc="114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Sofas)</a:t>
            </a:r>
            <a:endParaRPr sz="2200">
              <a:latin typeface="Times New Roman"/>
              <a:cs typeface="Times New Roman"/>
            </a:endParaRPr>
          </a:p>
          <a:p>
            <a:pPr marL="299085" marR="311150" indent="-287020">
              <a:lnSpc>
                <a:spcPct val="100000"/>
              </a:lnSpc>
              <a:spcBef>
                <a:spcPts val="11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Kindly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ensure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you </a:t>
            </a:r>
            <a:r>
              <a:rPr sz="2200" spc="10" dirty="0">
                <a:solidFill>
                  <a:srgbClr val="252525"/>
                </a:solidFill>
                <a:latin typeface="Times New Roman"/>
                <a:cs typeface="Times New Roman"/>
              </a:rPr>
              <a:t>do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sufficient 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internal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padding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before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wooden 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crate 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packing.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(Use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Soft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Styrofoam 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Sheets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avoid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scratches </a:t>
            </a:r>
            <a:r>
              <a:rPr sz="2200" spc="15" dirty="0">
                <a:solidFill>
                  <a:srgbClr val="252525"/>
                </a:solidFill>
                <a:latin typeface="Times New Roman"/>
                <a:cs typeface="Times New Roman"/>
              </a:rPr>
              <a:t>on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product)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89776" y="2790444"/>
            <a:ext cx="4306824" cy="2968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F61882-91C5-4AA2-893D-8E84C4F6D3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783158"/>
            <a:ext cx="149282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5064" y="970915"/>
            <a:ext cx="655383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 marR="5080" indent="-1242695">
              <a:lnSpc>
                <a:spcPct val="100000"/>
              </a:lnSpc>
              <a:spcBef>
                <a:spcPts val="95"/>
              </a:spcBef>
            </a:pPr>
            <a:r>
              <a:rPr sz="4000" b="1" spc="-140" dirty="0">
                <a:latin typeface="Times New Roman"/>
                <a:cs typeface="Times New Roman"/>
              </a:rPr>
              <a:t>For </a:t>
            </a:r>
            <a:r>
              <a:rPr sz="4000" b="1" spc="-55" dirty="0">
                <a:latin typeface="Times New Roman"/>
                <a:cs typeface="Times New Roman"/>
              </a:rPr>
              <a:t>Ready </a:t>
            </a:r>
            <a:r>
              <a:rPr sz="4000" b="1" spc="-5" dirty="0">
                <a:latin typeface="Times New Roman"/>
                <a:cs typeface="Times New Roman"/>
              </a:rPr>
              <a:t>to </a:t>
            </a:r>
            <a:r>
              <a:rPr sz="4000" b="1" spc="35" dirty="0">
                <a:latin typeface="Times New Roman"/>
                <a:cs typeface="Times New Roman"/>
              </a:rPr>
              <a:t>assemble  </a:t>
            </a:r>
            <a:r>
              <a:rPr sz="4000" b="1" spc="-35" dirty="0">
                <a:latin typeface="Times New Roman"/>
                <a:cs typeface="Times New Roman"/>
              </a:rPr>
              <a:t>(Knock-Down)Furniture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2532634"/>
            <a:ext cx="4692015" cy="269621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marR="5080" indent="-287020">
              <a:lnSpc>
                <a:spcPct val="90000"/>
              </a:lnSpc>
              <a:spcBef>
                <a:spcPts val="38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Knock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Down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furniture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generally 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packaged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kit 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form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its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pieces  packed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one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multiple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boxes.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kit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consists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flat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parts,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screws, 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fixings,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other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parts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that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are 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needed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assemble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furniture. 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This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kit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becomes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very </a:t>
            </a:r>
            <a:r>
              <a:rPr sz="2400" spc="-110" dirty="0">
                <a:solidFill>
                  <a:srgbClr val="252525"/>
                </a:solidFill>
                <a:latin typeface="Times New Roman"/>
                <a:cs typeface="Times New Roman"/>
              </a:rPr>
              <a:t>easy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convenient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pack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transport.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3552" y="2551176"/>
            <a:ext cx="3366515" cy="3366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B20142-5060-452E-99C9-24F64B7C8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937" y="742315"/>
            <a:ext cx="170808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5064" y="855091"/>
            <a:ext cx="655383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 marR="5080" indent="-1242695">
              <a:lnSpc>
                <a:spcPct val="100000"/>
              </a:lnSpc>
              <a:spcBef>
                <a:spcPts val="95"/>
              </a:spcBef>
            </a:pPr>
            <a:r>
              <a:rPr lang="en-US" sz="4000" b="1" spc="-140" dirty="0">
                <a:latin typeface="Times New Roman"/>
                <a:cs typeface="Times New Roman"/>
              </a:rPr>
              <a:t>           </a:t>
            </a:r>
            <a:r>
              <a:rPr sz="4000" b="1" spc="-140" dirty="0">
                <a:latin typeface="Times New Roman"/>
                <a:cs typeface="Times New Roman"/>
              </a:rPr>
              <a:t>For </a:t>
            </a:r>
            <a:r>
              <a:rPr sz="4000" b="1" spc="-55" dirty="0">
                <a:latin typeface="Times New Roman"/>
                <a:cs typeface="Times New Roman"/>
              </a:rPr>
              <a:t>Ready </a:t>
            </a:r>
            <a:r>
              <a:rPr sz="4000" b="1" spc="-5" dirty="0">
                <a:latin typeface="Times New Roman"/>
                <a:cs typeface="Times New Roman"/>
              </a:rPr>
              <a:t>to </a:t>
            </a:r>
            <a:r>
              <a:rPr sz="4000" b="1" spc="35" dirty="0">
                <a:latin typeface="Times New Roman"/>
                <a:cs typeface="Times New Roman"/>
              </a:rPr>
              <a:t>assemble  </a:t>
            </a:r>
            <a:r>
              <a:rPr sz="4000" b="1" spc="-35" dirty="0">
                <a:latin typeface="Times New Roman"/>
                <a:cs typeface="Times New Roman"/>
              </a:rPr>
              <a:t>(Knock-Down)Furniture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  <a:tabLst>
                <a:tab pos="9770745" algn="l"/>
              </a:tabLst>
            </a:pPr>
            <a:r>
              <a:rPr u="none" dirty="0"/>
              <a:t>Pac</a:t>
            </a:r>
            <a:r>
              <a:rPr dirty="0"/>
              <a:t>king </a:t>
            </a:r>
            <a:r>
              <a:rPr spc="-10" dirty="0"/>
              <a:t>Knock-Down</a:t>
            </a:r>
            <a:r>
              <a:rPr spc="-100" dirty="0"/>
              <a:t> </a:t>
            </a:r>
            <a:r>
              <a:rPr spc="-40" dirty="0"/>
              <a:t>Furniture	</a:t>
            </a:r>
          </a:p>
          <a:p>
            <a:pPr marL="299085" marR="3512820" indent="-287020">
              <a:lnSpc>
                <a:spcPct val="100000"/>
              </a:lnSpc>
              <a:spcBef>
                <a:spcPts val="1055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u="none" spc="-65" dirty="0">
                <a:latin typeface="Times New Roman"/>
                <a:cs typeface="Times New Roman"/>
              </a:rPr>
              <a:t>While </a:t>
            </a:r>
            <a:r>
              <a:rPr sz="1800" b="0" u="none" spc="-55" dirty="0">
                <a:latin typeface="Times New Roman"/>
                <a:cs typeface="Times New Roman"/>
              </a:rPr>
              <a:t>packing </a:t>
            </a:r>
            <a:r>
              <a:rPr sz="1800" b="0" u="none" spc="-5" dirty="0">
                <a:latin typeface="Times New Roman"/>
                <a:cs typeface="Times New Roman"/>
              </a:rPr>
              <a:t>the </a:t>
            </a:r>
            <a:r>
              <a:rPr sz="1800" b="0" u="none" spc="-10" dirty="0">
                <a:latin typeface="Times New Roman"/>
                <a:cs typeface="Times New Roman"/>
              </a:rPr>
              <a:t>Knock-Down </a:t>
            </a:r>
            <a:r>
              <a:rPr sz="1800" b="0" u="none" spc="-15" dirty="0">
                <a:latin typeface="Times New Roman"/>
                <a:cs typeface="Times New Roman"/>
              </a:rPr>
              <a:t>Furniture </a:t>
            </a:r>
            <a:r>
              <a:rPr sz="1800" b="0" u="none" spc="-40" dirty="0">
                <a:latin typeface="Times New Roman"/>
                <a:cs typeface="Times New Roman"/>
              </a:rPr>
              <a:t>use </a:t>
            </a:r>
            <a:r>
              <a:rPr sz="1800" b="0" u="none" spc="-10" dirty="0">
                <a:latin typeface="Times New Roman"/>
                <a:cs typeface="Times New Roman"/>
              </a:rPr>
              <a:t>Carton </a:t>
            </a:r>
            <a:r>
              <a:rPr sz="1800" b="0" u="none" spc="-45" dirty="0">
                <a:latin typeface="Times New Roman"/>
                <a:cs typeface="Times New Roman"/>
              </a:rPr>
              <a:t>boxes </a:t>
            </a:r>
            <a:r>
              <a:rPr sz="1800" b="0" u="none" spc="-40" dirty="0">
                <a:latin typeface="Times New Roman"/>
                <a:cs typeface="Times New Roman"/>
              </a:rPr>
              <a:t>with  use adequate </a:t>
            </a:r>
            <a:r>
              <a:rPr sz="1800" b="0" u="none" spc="-35" dirty="0">
                <a:latin typeface="Times New Roman"/>
                <a:cs typeface="Times New Roman"/>
              </a:rPr>
              <a:t>cushioning </a:t>
            </a:r>
            <a:r>
              <a:rPr sz="1800" b="0" u="none" spc="-50" dirty="0">
                <a:latin typeface="Times New Roman"/>
                <a:cs typeface="Times New Roman"/>
              </a:rPr>
              <a:t>material </a:t>
            </a:r>
            <a:r>
              <a:rPr sz="1800" b="0" u="none" spc="-25" dirty="0">
                <a:latin typeface="Times New Roman"/>
                <a:cs typeface="Times New Roman"/>
              </a:rPr>
              <a:t>(External </a:t>
            </a:r>
            <a:r>
              <a:rPr sz="1800" b="0" u="none" spc="-70" dirty="0">
                <a:latin typeface="Times New Roman"/>
                <a:cs typeface="Times New Roman"/>
              </a:rPr>
              <a:t>Packaging) </a:t>
            </a:r>
            <a:r>
              <a:rPr sz="1800" b="0" u="none" spc="-50" dirty="0">
                <a:latin typeface="Times New Roman"/>
                <a:cs typeface="Times New Roman"/>
              </a:rPr>
              <a:t>(Minimum </a:t>
            </a:r>
            <a:r>
              <a:rPr sz="1800" b="0" u="none" spc="-60" dirty="0">
                <a:latin typeface="Times New Roman"/>
                <a:cs typeface="Times New Roman"/>
              </a:rPr>
              <a:t>2  </a:t>
            </a:r>
            <a:r>
              <a:rPr sz="1800" b="0" u="none" spc="-80" dirty="0">
                <a:latin typeface="Times New Roman"/>
                <a:cs typeface="Times New Roman"/>
              </a:rPr>
              <a:t>layers </a:t>
            </a:r>
            <a:r>
              <a:rPr sz="1800" b="0" u="none" dirty="0">
                <a:latin typeface="Times New Roman"/>
                <a:cs typeface="Times New Roman"/>
              </a:rPr>
              <a:t>of </a:t>
            </a:r>
            <a:r>
              <a:rPr sz="1800" b="0" u="none" spc="-40" dirty="0">
                <a:latin typeface="Times New Roman"/>
                <a:cs typeface="Times New Roman"/>
              </a:rPr>
              <a:t>Bubble </a:t>
            </a:r>
            <a:r>
              <a:rPr sz="1800" b="0" u="none" spc="-45" dirty="0">
                <a:latin typeface="Times New Roman"/>
                <a:cs typeface="Times New Roman"/>
              </a:rPr>
              <a:t>wrap) </a:t>
            </a:r>
            <a:r>
              <a:rPr sz="1800" b="0" u="none" spc="20" dirty="0">
                <a:latin typeface="Times New Roman"/>
                <a:cs typeface="Times New Roman"/>
              </a:rPr>
              <a:t>to </a:t>
            </a:r>
            <a:r>
              <a:rPr sz="1800" b="0" u="none" spc="-55" dirty="0">
                <a:latin typeface="Times New Roman"/>
                <a:cs typeface="Times New Roman"/>
              </a:rPr>
              <a:t>avoid </a:t>
            </a:r>
            <a:r>
              <a:rPr sz="1800" b="0" u="none" spc="-20" dirty="0">
                <a:latin typeface="Times New Roman"/>
                <a:cs typeface="Times New Roman"/>
              </a:rPr>
              <a:t>traction </a:t>
            </a:r>
            <a:r>
              <a:rPr sz="1800" b="0" u="none" spc="-35" dirty="0">
                <a:latin typeface="Times New Roman"/>
                <a:cs typeface="Times New Roman"/>
              </a:rPr>
              <a:t>between </a:t>
            </a:r>
            <a:r>
              <a:rPr sz="1800" b="0" u="none" dirty="0">
                <a:latin typeface="Times New Roman"/>
                <a:cs typeface="Times New Roman"/>
              </a:rPr>
              <a:t>other </a:t>
            </a:r>
            <a:r>
              <a:rPr sz="1800" b="0" u="none" spc="-10" dirty="0">
                <a:latin typeface="Times New Roman"/>
                <a:cs typeface="Times New Roman"/>
              </a:rPr>
              <a:t>products  </a:t>
            </a:r>
            <a:r>
              <a:rPr sz="1800" b="0" u="none" spc="-35" dirty="0">
                <a:latin typeface="Times New Roman"/>
                <a:cs typeface="Times New Roman"/>
              </a:rPr>
              <a:t>during </a:t>
            </a:r>
            <a:r>
              <a:rPr sz="1800" b="0" u="none" spc="-5" dirty="0">
                <a:latin typeface="Times New Roman"/>
                <a:cs typeface="Times New Roman"/>
              </a:rPr>
              <a:t>the </a:t>
            </a:r>
            <a:r>
              <a:rPr sz="1800" b="0" u="none" spc="-25" dirty="0">
                <a:latin typeface="Times New Roman"/>
                <a:cs typeface="Times New Roman"/>
              </a:rPr>
              <a:t>movement </a:t>
            </a:r>
            <a:r>
              <a:rPr sz="1800" b="0" u="none" dirty="0">
                <a:latin typeface="Times New Roman"/>
                <a:cs typeface="Times New Roman"/>
              </a:rPr>
              <a:t>of</a:t>
            </a:r>
            <a:r>
              <a:rPr sz="1800" b="0" u="none" spc="240" dirty="0">
                <a:latin typeface="Times New Roman"/>
                <a:cs typeface="Times New Roman"/>
              </a:rPr>
              <a:t> </a:t>
            </a:r>
            <a:r>
              <a:rPr sz="1800" b="0" u="none" spc="-15" dirty="0">
                <a:latin typeface="Times New Roman"/>
                <a:cs typeface="Times New Roman"/>
              </a:rPr>
              <a:t>goods</a:t>
            </a:r>
            <a:endParaRPr sz="1800" dirty="0">
              <a:latin typeface="Times New Roman"/>
              <a:cs typeface="Times New Roman"/>
            </a:endParaRPr>
          </a:p>
          <a:p>
            <a:pPr marL="299085" marR="3672840" indent="-287020">
              <a:lnSpc>
                <a:spcPct val="100000"/>
              </a:lnSpc>
              <a:spcBef>
                <a:spcPts val="1030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u="none" spc="55" dirty="0">
                <a:latin typeface="Times New Roman"/>
                <a:cs typeface="Times New Roman"/>
              </a:rPr>
              <a:t>On </a:t>
            </a:r>
            <a:r>
              <a:rPr sz="1800" b="0" u="none" spc="-15" dirty="0">
                <a:latin typeface="Times New Roman"/>
                <a:cs typeface="Times New Roman"/>
              </a:rPr>
              <a:t>corners </a:t>
            </a:r>
            <a:r>
              <a:rPr sz="1800" b="0" u="none" spc="-20" dirty="0">
                <a:latin typeface="Times New Roman"/>
                <a:cs typeface="Times New Roman"/>
              </a:rPr>
              <a:t>and </a:t>
            </a:r>
            <a:r>
              <a:rPr sz="1800" b="0" u="none" spc="-50" dirty="0">
                <a:latin typeface="Times New Roman"/>
                <a:cs typeface="Times New Roman"/>
              </a:rPr>
              <a:t>along </a:t>
            </a:r>
            <a:r>
              <a:rPr sz="1800" b="0" u="none" spc="-85" dirty="0">
                <a:latin typeface="Times New Roman"/>
                <a:cs typeface="Times New Roman"/>
              </a:rPr>
              <a:t>all </a:t>
            </a:r>
            <a:r>
              <a:rPr sz="1800" b="0" u="none" spc="-50" dirty="0">
                <a:latin typeface="Times New Roman"/>
                <a:cs typeface="Times New Roman"/>
              </a:rPr>
              <a:t>angular </a:t>
            </a:r>
            <a:r>
              <a:rPr sz="1800" b="0" u="none" spc="-45" dirty="0">
                <a:latin typeface="Times New Roman"/>
                <a:cs typeface="Times New Roman"/>
              </a:rPr>
              <a:t>surfaces </a:t>
            </a:r>
            <a:r>
              <a:rPr sz="1800" b="0" u="none" spc="-65" dirty="0">
                <a:latin typeface="Times New Roman"/>
                <a:cs typeface="Times New Roman"/>
              </a:rPr>
              <a:t>kindly </a:t>
            </a:r>
            <a:r>
              <a:rPr sz="1800" b="0" u="none" spc="-50" dirty="0">
                <a:latin typeface="Times New Roman"/>
                <a:cs typeface="Times New Roman"/>
              </a:rPr>
              <a:t>place </a:t>
            </a:r>
            <a:r>
              <a:rPr sz="1800" b="0" u="none" spc="-25" dirty="0">
                <a:latin typeface="Times New Roman"/>
                <a:cs typeface="Times New Roman"/>
              </a:rPr>
              <a:t>cardboards  </a:t>
            </a:r>
            <a:r>
              <a:rPr sz="1800" b="0" u="none" spc="-5" dirty="0">
                <a:latin typeface="Times New Roman"/>
                <a:cs typeface="Times New Roman"/>
              </a:rPr>
              <a:t>for</a:t>
            </a:r>
            <a:r>
              <a:rPr sz="1800" b="0" u="none" spc="-25" dirty="0">
                <a:latin typeface="Times New Roman"/>
                <a:cs typeface="Times New Roman"/>
              </a:rPr>
              <a:t> protections.</a:t>
            </a:r>
            <a:endParaRPr sz="1800" dirty="0">
              <a:latin typeface="Times New Roman"/>
              <a:cs typeface="Times New Roman"/>
            </a:endParaRPr>
          </a:p>
          <a:p>
            <a:pPr marL="299085" marR="3452495" indent="-287020">
              <a:lnSpc>
                <a:spcPct val="100000"/>
              </a:lnSpc>
              <a:spcBef>
                <a:spcPts val="1035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u="none" spc="-65" dirty="0">
                <a:latin typeface="Times New Roman"/>
                <a:cs typeface="Times New Roman"/>
              </a:rPr>
              <a:t>Wrap </a:t>
            </a:r>
            <a:r>
              <a:rPr sz="1800" b="0" u="none" spc="-40" dirty="0">
                <a:latin typeface="Times New Roman"/>
                <a:cs typeface="Times New Roman"/>
              </a:rPr>
              <a:t>items </a:t>
            </a:r>
            <a:r>
              <a:rPr sz="1800" b="0" u="none" spc="-70" dirty="0">
                <a:latin typeface="Times New Roman"/>
                <a:cs typeface="Times New Roman"/>
              </a:rPr>
              <a:t>individually </a:t>
            </a:r>
            <a:r>
              <a:rPr sz="1800" b="0" u="none" spc="-40" dirty="0">
                <a:latin typeface="Times New Roman"/>
                <a:cs typeface="Times New Roman"/>
              </a:rPr>
              <a:t>with </a:t>
            </a:r>
            <a:r>
              <a:rPr sz="1800" b="0" u="none" spc="-35" dirty="0">
                <a:latin typeface="Times New Roman"/>
                <a:cs typeface="Times New Roman"/>
              </a:rPr>
              <a:t>cushioning </a:t>
            </a:r>
            <a:r>
              <a:rPr sz="1800" b="0" u="none" spc="-50" dirty="0">
                <a:latin typeface="Times New Roman"/>
                <a:cs typeface="Times New Roman"/>
              </a:rPr>
              <a:t>material </a:t>
            </a:r>
            <a:r>
              <a:rPr sz="1800" b="0" u="none" spc="-20" dirty="0">
                <a:latin typeface="Times New Roman"/>
                <a:cs typeface="Times New Roman"/>
              </a:rPr>
              <a:t>and </a:t>
            </a:r>
            <a:r>
              <a:rPr sz="1800" b="0" u="none" spc="-25" dirty="0">
                <a:latin typeface="Times New Roman"/>
                <a:cs typeface="Times New Roman"/>
              </a:rPr>
              <a:t>center </a:t>
            </a:r>
            <a:r>
              <a:rPr sz="1800" b="0" u="none" spc="-10" dirty="0">
                <a:latin typeface="Times New Roman"/>
                <a:cs typeface="Times New Roman"/>
              </a:rPr>
              <a:t>them </a:t>
            </a:r>
            <a:r>
              <a:rPr sz="1800" b="0" u="none" spc="-40" dirty="0">
                <a:latin typeface="Times New Roman"/>
                <a:cs typeface="Times New Roman"/>
              </a:rPr>
              <a:t>in  </a:t>
            </a:r>
            <a:r>
              <a:rPr sz="1800" b="0" u="none" spc="-15" dirty="0">
                <a:latin typeface="Times New Roman"/>
                <a:cs typeface="Times New Roman"/>
              </a:rPr>
              <a:t>cartons </a:t>
            </a:r>
            <a:r>
              <a:rPr sz="1800" b="0" u="none" spc="-120" dirty="0">
                <a:latin typeface="Times New Roman"/>
                <a:cs typeface="Times New Roman"/>
              </a:rPr>
              <a:t>away </a:t>
            </a:r>
            <a:r>
              <a:rPr sz="1800" b="0" u="none" spc="-10" dirty="0">
                <a:latin typeface="Times New Roman"/>
                <a:cs typeface="Times New Roman"/>
              </a:rPr>
              <a:t>from </a:t>
            </a:r>
            <a:r>
              <a:rPr sz="1800" b="0" u="none" dirty="0">
                <a:latin typeface="Times New Roman"/>
                <a:cs typeface="Times New Roman"/>
              </a:rPr>
              <a:t>other </a:t>
            </a:r>
            <a:r>
              <a:rPr sz="1800" b="0" u="none" spc="-40" dirty="0">
                <a:latin typeface="Times New Roman"/>
                <a:cs typeface="Times New Roman"/>
              </a:rPr>
              <a:t>items </a:t>
            </a:r>
            <a:r>
              <a:rPr sz="1800" b="0" u="none" spc="-20" dirty="0">
                <a:latin typeface="Times New Roman"/>
                <a:cs typeface="Times New Roman"/>
              </a:rPr>
              <a:t>and </a:t>
            </a:r>
            <a:r>
              <a:rPr sz="1800" b="0" u="none" spc="-120" dirty="0">
                <a:latin typeface="Times New Roman"/>
                <a:cs typeface="Times New Roman"/>
              </a:rPr>
              <a:t>away </a:t>
            </a:r>
            <a:r>
              <a:rPr sz="1800" b="0" u="none" spc="-10" dirty="0">
                <a:latin typeface="Times New Roman"/>
                <a:cs typeface="Times New Roman"/>
              </a:rPr>
              <a:t>from </a:t>
            </a:r>
            <a:r>
              <a:rPr sz="1800" b="0" u="none" spc="-5" dirty="0">
                <a:latin typeface="Times New Roman"/>
                <a:cs typeface="Times New Roman"/>
              </a:rPr>
              <a:t>the </a:t>
            </a:r>
            <a:r>
              <a:rPr sz="1800" b="0" u="none" spc="-60" dirty="0">
                <a:latin typeface="Times New Roman"/>
                <a:cs typeface="Times New Roman"/>
              </a:rPr>
              <a:t>sides, </a:t>
            </a:r>
            <a:r>
              <a:rPr sz="1800" b="0" u="none" spc="-30" dirty="0">
                <a:latin typeface="Times New Roman"/>
                <a:cs typeface="Times New Roman"/>
              </a:rPr>
              <a:t>corners,  </a:t>
            </a:r>
            <a:r>
              <a:rPr sz="1800" b="0" u="none" spc="-20" dirty="0">
                <a:latin typeface="Times New Roman"/>
                <a:cs typeface="Times New Roman"/>
              </a:rPr>
              <a:t>top, and </a:t>
            </a:r>
            <a:r>
              <a:rPr sz="1800" b="0" u="none" spc="15" dirty="0">
                <a:latin typeface="Times New Roman"/>
                <a:cs typeface="Times New Roman"/>
              </a:rPr>
              <a:t>bottom </a:t>
            </a:r>
            <a:r>
              <a:rPr sz="1800" b="0" u="none" dirty="0">
                <a:latin typeface="Times New Roman"/>
                <a:cs typeface="Times New Roman"/>
              </a:rPr>
              <a:t>of </a:t>
            </a:r>
            <a:r>
              <a:rPr sz="1800" b="0" u="none" spc="-5" dirty="0">
                <a:latin typeface="Times New Roman"/>
                <a:cs typeface="Times New Roman"/>
              </a:rPr>
              <a:t>the</a:t>
            </a:r>
            <a:r>
              <a:rPr sz="1800" b="0" u="none" spc="-315" dirty="0">
                <a:latin typeface="Times New Roman"/>
                <a:cs typeface="Times New Roman"/>
              </a:rPr>
              <a:t> </a:t>
            </a:r>
            <a:r>
              <a:rPr sz="1800" b="0" u="none" spc="-30" dirty="0">
                <a:latin typeface="Times New Roman"/>
                <a:cs typeface="Times New Roman"/>
              </a:rPr>
              <a:t>box.</a:t>
            </a:r>
            <a:endParaRPr sz="1800" dirty="0">
              <a:latin typeface="Times New Roman"/>
              <a:cs typeface="Times New Roman"/>
            </a:endParaRPr>
          </a:p>
          <a:p>
            <a:pPr marL="299085" marR="3596004" indent="-287020">
              <a:lnSpc>
                <a:spcPct val="100000"/>
              </a:lnSpc>
              <a:spcBef>
                <a:spcPts val="1035"/>
              </a:spcBef>
              <a:buClr>
                <a:srgbClr val="B05E28"/>
              </a:buClr>
              <a:buSzPct val="113888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b="0" u="none" spc="-50" dirty="0">
                <a:latin typeface="Times New Roman"/>
                <a:cs typeface="Times New Roman"/>
              </a:rPr>
              <a:t>Also </a:t>
            </a:r>
            <a:r>
              <a:rPr sz="1800" b="0" u="none" spc="-5" dirty="0">
                <a:latin typeface="Times New Roman"/>
                <a:cs typeface="Times New Roman"/>
              </a:rPr>
              <a:t>Ensure the </a:t>
            </a:r>
            <a:r>
              <a:rPr sz="1800" b="0" u="none" spc="-25" dirty="0">
                <a:latin typeface="Times New Roman"/>
                <a:cs typeface="Times New Roman"/>
              </a:rPr>
              <a:t>Edges </a:t>
            </a:r>
            <a:r>
              <a:rPr sz="1800" b="0" u="none" dirty="0">
                <a:latin typeface="Times New Roman"/>
                <a:cs typeface="Times New Roman"/>
              </a:rPr>
              <a:t>of </a:t>
            </a:r>
            <a:r>
              <a:rPr sz="1800" b="0" u="none" spc="-5" dirty="0">
                <a:latin typeface="Times New Roman"/>
                <a:cs typeface="Times New Roman"/>
              </a:rPr>
              <a:t>the </a:t>
            </a:r>
            <a:r>
              <a:rPr sz="1800" b="0" u="none" spc="-10" dirty="0">
                <a:latin typeface="Times New Roman"/>
                <a:cs typeface="Times New Roman"/>
              </a:rPr>
              <a:t>parts </a:t>
            </a:r>
            <a:r>
              <a:rPr sz="1800" b="0" u="none" spc="-45" dirty="0">
                <a:latin typeface="Times New Roman"/>
                <a:cs typeface="Times New Roman"/>
              </a:rPr>
              <a:t>are </a:t>
            </a:r>
            <a:r>
              <a:rPr sz="1800" b="0" u="none" spc="-35" dirty="0">
                <a:latin typeface="Times New Roman"/>
                <a:cs typeface="Times New Roman"/>
              </a:rPr>
              <a:t>secured </a:t>
            </a:r>
            <a:r>
              <a:rPr sz="1800" b="0" u="none" spc="-40" dirty="0">
                <a:latin typeface="Times New Roman"/>
                <a:cs typeface="Times New Roman"/>
              </a:rPr>
              <a:t>with </a:t>
            </a:r>
            <a:r>
              <a:rPr sz="1800" b="0" u="none" spc="-10" dirty="0">
                <a:latin typeface="Times New Roman"/>
                <a:cs typeface="Times New Roman"/>
              </a:rPr>
              <a:t>thermocol </a:t>
            </a:r>
            <a:r>
              <a:rPr sz="1800" b="0" u="none" spc="-15" dirty="0">
                <a:latin typeface="Times New Roman"/>
                <a:cs typeface="Times New Roman"/>
              </a:rPr>
              <a:t>so  </a:t>
            </a:r>
            <a:r>
              <a:rPr sz="1800" b="0" u="none" dirty="0">
                <a:latin typeface="Times New Roman"/>
                <a:cs typeface="Times New Roman"/>
              </a:rPr>
              <a:t>that </a:t>
            </a:r>
            <a:r>
              <a:rPr sz="1800" b="0" u="none" spc="-5" dirty="0">
                <a:latin typeface="Times New Roman"/>
                <a:cs typeface="Times New Roman"/>
              </a:rPr>
              <a:t>the </a:t>
            </a:r>
            <a:r>
              <a:rPr sz="1800" b="0" u="none" spc="-50" dirty="0">
                <a:latin typeface="Times New Roman"/>
                <a:cs typeface="Times New Roman"/>
              </a:rPr>
              <a:t>material </a:t>
            </a:r>
            <a:r>
              <a:rPr sz="1800" b="0" u="none" spc="-40" dirty="0">
                <a:latin typeface="Times New Roman"/>
                <a:cs typeface="Times New Roman"/>
              </a:rPr>
              <a:t>can </a:t>
            </a:r>
            <a:r>
              <a:rPr sz="1800" b="0" u="none" spc="-70" dirty="0">
                <a:latin typeface="Times New Roman"/>
                <a:cs typeface="Times New Roman"/>
              </a:rPr>
              <a:t>save </a:t>
            </a:r>
            <a:r>
              <a:rPr sz="1800" b="0" u="none" spc="-5" dirty="0">
                <a:latin typeface="Times New Roman"/>
                <a:cs typeface="Times New Roman"/>
              </a:rPr>
              <a:t>the product </a:t>
            </a:r>
            <a:r>
              <a:rPr sz="1800" b="0" u="none" spc="-10" dirty="0">
                <a:latin typeface="Times New Roman"/>
                <a:cs typeface="Times New Roman"/>
              </a:rPr>
              <a:t>from </a:t>
            </a:r>
            <a:r>
              <a:rPr sz="1800" b="0" u="none" dirty="0">
                <a:latin typeface="Times New Roman"/>
                <a:cs typeface="Times New Roman"/>
              </a:rPr>
              <a:t>transport</a:t>
            </a:r>
            <a:r>
              <a:rPr sz="1800" b="0" u="none" spc="140" dirty="0">
                <a:latin typeface="Times New Roman"/>
                <a:cs typeface="Times New Roman"/>
              </a:rPr>
              <a:t> </a:t>
            </a:r>
            <a:r>
              <a:rPr sz="1800" b="0" u="none" spc="-40" dirty="0">
                <a:latin typeface="Times New Roman"/>
                <a:cs typeface="Times New Roman"/>
              </a:rPr>
              <a:t>vibrations.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495031" y="2625851"/>
            <a:ext cx="3864864" cy="32445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C0A67-E82B-4BEE-A7AF-740A0A15ED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936" y="758953"/>
            <a:ext cx="159920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25064" y="970915"/>
            <a:ext cx="6553834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4760" marR="5080" indent="-1242695">
              <a:lnSpc>
                <a:spcPct val="100000"/>
              </a:lnSpc>
              <a:spcBef>
                <a:spcPts val="95"/>
              </a:spcBef>
            </a:pPr>
            <a:r>
              <a:rPr sz="4000" b="1" spc="-140" dirty="0">
                <a:latin typeface="Times New Roman"/>
                <a:cs typeface="Times New Roman"/>
              </a:rPr>
              <a:t>For </a:t>
            </a:r>
            <a:r>
              <a:rPr sz="4000" b="1" spc="-55" dirty="0">
                <a:latin typeface="Times New Roman"/>
                <a:cs typeface="Times New Roman"/>
              </a:rPr>
              <a:t>Ready </a:t>
            </a:r>
            <a:r>
              <a:rPr sz="4000" b="1" spc="-5" dirty="0">
                <a:latin typeface="Times New Roman"/>
                <a:cs typeface="Times New Roman"/>
              </a:rPr>
              <a:t>to </a:t>
            </a:r>
            <a:r>
              <a:rPr sz="4000" b="1" spc="35" dirty="0">
                <a:latin typeface="Times New Roman"/>
                <a:cs typeface="Times New Roman"/>
              </a:rPr>
              <a:t>assemble  </a:t>
            </a:r>
            <a:r>
              <a:rPr sz="4000" b="1" spc="-35" dirty="0">
                <a:latin typeface="Times New Roman"/>
                <a:cs typeface="Times New Roman"/>
              </a:rPr>
              <a:t>(Knock-Down)Furniture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2532634"/>
            <a:ext cx="4259580" cy="317500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299085" marR="5080" indent="-287020">
              <a:lnSpc>
                <a:spcPct val="90000"/>
              </a:lnSpc>
              <a:spcBef>
                <a:spcPts val="38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Ensure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proper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quantity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nuts,  bolts,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screws,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tools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should be 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included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inside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package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for 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assembly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detailed, easy-to-  assemble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instructions.</a:t>
            </a:r>
            <a:endParaRPr sz="2400">
              <a:latin typeface="Times New Roman"/>
              <a:cs typeface="Times New Roman"/>
            </a:endParaRPr>
          </a:p>
          <a:p>
            <a:pPr marL="299085" marR="263525" indent="-287020">
              <a:lnSpc>
                <a:spcPct val="9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These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instructions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should 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include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listing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location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 the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parts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tools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required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for 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assembly.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63996" y="2639567"/>
            <a:ext cx="4832604" cy="32247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0B3661-2C1D-46BB-89FD-90A3330B7F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937" y="742315"/>
            <a:ext cx="1708084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1457" y="1159891"/>
            <a:ext cx="8684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15" dirty="0">
                <a:latin typeface="Times New Roman"/>
                <a:cs typeface="Times New Roman"/>
              </a:rPr>
              <a:t>Recommendations </a:t>
            </a:r>
            <a:r>
              <a:rPr sz="4000" b="1" spc="-140" dirty="0">
                <a:latin typeface="Times New Roman"/>
                <a:cs typeface="Times New Roman"/>
              </a:rPr>
              <a:t>for </a:t>
            </a:r>
            <a:r>
              <a:rPr sz="4000" b="1" spc="-75" dirty="0">
                <a:latin typeface="Times New Roman"/>
                <a:cs typeface="Times New Roman"/>
              </a:rPr>
              <a:t>Large</a:t>
            </a:r>
            <a:r>
              <a:rPr sz="4000" b="1" spc="140" dirty="0">
                <a:latin typeface="Times New Roman"/>
                <a:cs typeface="Times New Roman"/>
              </a:rPr>
              <a:t> </a:t>
            </a:r>
            <a:r>
              <a:rPr sz="4000" b="1" spc="-20" dirty="0">
                <a:latin typeface="Times New Roman"/>
                <a:cs typeface="Times New Roman"/>
              </a:rPr>
              <a:t>Appliances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690" y="2457145"/>
            <a:ext cx="5217160" cy="362394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>
              <a:lnSpc>
                <a:spcPts val="2160"/>
              </a:lnSpc>
              <a:spcBef>
                <a:spcPts val="375"/>
              </a:spcBef>
              <a:tabLst>
                <a:tab pos="3219450" algn="l"/>
              </a:tabLst>
            </a:pP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Box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Box Packaging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method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(refer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Slide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4)  </a:t>
            </a:r>
            <a:r>
              <a:rPr sz="2000" spc="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0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wooden</a:t>
            </a:r>
            <a:r>
              <a:rPr sz="20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crate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packing	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(refer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slide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10) 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method </a:t>
            </a:r>
            <a:r>
              <a:rPr sz="20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ensure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full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safety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r>
              <a:rPr sz="2000" spc="3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products</a:t>
            </a:r>
            <a:endParaRPr sz="2000">
              <a:latin typeface="Times New Roman"/>
              <a:cs typeface="Times New Roman"/>
            </a:endParaRPr>
          </a:p>
          <a:p>
            <a:pPr marL="12700" marR="260350">
              <a:lnSpc>
                <a:spcPts val="2160"/>
              </a:lnSpc>
              <a:spcBef>
                <a:spcPts val="1085"/>
              </a:spcBef>
            </a:pPr>
            <a:r>
              <a:rPr sz="20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Chimneys 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&amp; </a:t>
            </a:r>
            <a:r>
              <a:rPr sz="2000" b="1" spc="60" dirty="0">
                <a:solidFill>
                  <a:srgbClr val="252525"/>
                </a:solidFill>
                <a:latin typeface="Times New Roman"/>
                <a:cs typeface="Times New Roman"/>
              </a:rPr>
              <a:t>Hoods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(Recommended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Box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Box 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packing)</a:t>
            </a:r>
            <a:endParaRPr sz="2000">
              <a:latin typeface="Times New Roman"/>
              <a:cs typeface="Times New Roman"/>
            </a:endParaRPr>
          </a:p>
          <a:p>
            <a:pPr marL="12700" marR="641350">
              <a:lnSpc>
                <a:spcPts val="2160"/>
              </a:lnSpc>
              <a:spcBef>
                <a:spcPts val="1080"/>
              </a:spcBef>
            </a:pPr>
            <a:r>
              <a:rPr sz="2000" b="1" spc="-110" dirty="0">
                <a:solidFill>
                  <a:srgbClr val="252525"/>
                </a:solidFill>
                <a:latin typeface="Times New Roman"/>
                <a:cs typeface="Times New Roman"/>
              </a:rPr>
              <a:t>Air </a:t>
            </a:r>
            <a:r>
              <a:rPr sz="20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Conditioners </a:t>
            </a:r>
            <a:r>
              <a:rPr sz="2000" b="1" spc="-60" dirty="0">
                <a:solidFill>
                  <a:srgbClr val="252525"/>
                </a:solidFill>
                <a:latin typeface="Times New Roman"/>
                <a:cs typeface="Times New Roman"/>
              </a:rPr>
              <a:t>&amp; </a:t>
            </a:r>
            <a:r>
              <a:rPr sz="20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Coolers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(Recommended 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Wooden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crate</a:t>
            </a:r>
            <a:r>
              <a:rPr sz="20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packing)</a:t>
            </a:r>
            <a:endParaRPr sz="2000">
              <a:latin typeface="Times New Roman"/>
              <a:cs typeface="Times New Roman"/>
            </a:endParaRPr>
          </a:p>
          <a:p>
            <a:pPr marL="12700" marR="741680">
              <a:lnSpc>
                <a:spcPts val="2160"/>
              </a:lnSpc>
              <a:spcBef>
                <a:spcPts val="1080"/>
              </a:spcBef>
            </a:pPr>
            <a:r>
              <a:rPr sz="20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Refrigerators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(Recommended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Wooden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crate 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packing)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  <a:spcBef>
                <a:spcPts val="810"/>
              </a:spcBef>
            </a:pPr>
            <a:r>
              <a:rPr sz="2000" b="1" spc="-35" dirty="0">
                <a:solidFill>
                  <a:srgbClr val="252525"/>
                </a:solidFill>
                <a:latin typeface="Times New Roman"/>
                <a:cs typeface="Times New Roman"/>
              </a:rPr>
              <a:t>Washing </a:t>
            </a:r>
            <a:r>
              <a:rPr sz="20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machines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(Recommended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Box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in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Box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ts val="2280"/>
              </a:lnSpc>
            </a:pPr>
            <a:r>
              <a:rPr sz="2000" spc="5" dirty="0">
                <a:solidFill>
                  <a:srgbClr val="252525"/>
                </a:solidFill>
                <a:latin typeface="Times New Roman"/>
                <a:cs typeface="Times New Roman"/>
              </a:rPr>
              <a:t>packing/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Wooden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crate</a:t>
            </a:r>
            <a:r>
              <a:rPr sz="20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packing)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57900" y="2859023"/>
            <a:ext cx="5468111" cy="26045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E83B3B-038C-4354-9C86-54E3A1CB4A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1" y="722504"/>
            <a:ext cx="149282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98114" y="1073607"/>
            <a:ext cx="57943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Packing </a:t>
            </a:r>
            <a:r>
              <a:rPr sz="4000" b="1" spc="10" dirty="0">
                <a:latin typeface="Times New Roman"/>
                <a:cs typeface="Times New Roman"/>
              </a:rPr>
              <a:t>Signs </a:t>
            </a:r>
            <a:r>
              <a:rPr sz="4000" b="1" spc="-125" dirty="0">
                <a:latin typeface="Times New Roman"/>
                <a:cs typeface="Times New Roman"/>
              </a:rPr>
              <a:t>&amp;</a:t>
            </a:r>
            <a:r>
              <a:rPr sz="4000" b="1" spc="-80" dirty="0">
                <a:latin typeface="Times New Roman"/>
                <a:cs typeface="Times New Roman"/>
              </a:rPr>
              <a:t> </a:t>
            </a:r>
            <a:r>
              <a:rPr sz="4000" b="1" spc="-55" dirty="0">
                <a:latin typeface="Times New Roman"/>
                <a:cs typeface="Times New Roman"/>
              </a:rPr>
              <a:t>Markings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5410" y="2423922"/>
            <a:ext cx="4153535" cy="32048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303530">
              <a:lnSpc>
                <a:spcPct val="80000"/>
              </a:lnSpc>
              <a:spcBef>
                <a:spcPts val="620"/>
              </a:spcBef>
            </a:pP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Carton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markings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- </a:t>
            </a:r>
            <a:r>
              <a:rPr sz="2200" spc="-110" dirty="0">
                <a:solidFill>
                  <a:srgbClr val="252525"/>
                </a:solidFill>
                <a:latin typeface="Times New Roman"/>
                <a:cs typeface="Times New Roman"/>
              </a:rPr>
              <a:t>All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cartons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must  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have: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“Line-to-Concrete”</a:t>
            </a:r>
            <a:r>
              <a:rPr sz="2200" spc="1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marking</a:t>
            </a:r>
            <a:endParaRPr sz="2200">
              <a:latin typeface="Times New Roman"/>
              <a:cs typeface="Times New Roman"/>
            </a:endParaRPr>
          </a:p>
          <a:p>
            <a:pPr marL="299085" marR="59055" indent="-287020">
              <a:lnSpc>
                <a:spcPct val="80000"/>
              </a:lnSpc>
              <a:spcBef>
                <a:spcPts val="11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This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identifies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how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product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should 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handled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at </a:t>
            </a:r>
            <a:r>
              <a:rPr sz="2200" spc="-105" dirty="0">
                <a:solidFill>
                  <a:srgbClr val="252525"/>
                </a:solidFill>
                <a:latin typeface="Times New Roman"/>
                <a:cs typeface="Times New Roman"/>
              </a:rPr>
              <a:t>all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points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contact 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inclusive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loading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warehousing.</a:t>
            </a:r>
            <a:endParaRPr sz="2200">
              <a:latin typeface="Times New Roman"/>
              <a:cs typeface="Times New Roman"/>
            </a:endParaRPr>
          </a:p>
          <a:p>
            <a:pPr marL="299085" indent="-287020">
              <a:lnSpc>
                <a:spcPts val="2375"/>
              </a:lnSpc>
              <a:spcBef>
                <a:spcPts val="60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5" dirty="0">
                <a:solidFill>
                  <a:srgbClr val="252525"/>
                </a:solidFill>
                <a:latin typeface="Times New Roman"/>
                <a:cs typeface="Times New Roman"/>
              </a:rPr>
              <a:t>Front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back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 product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must</a:t>
            </a:r>
            <a:r>
              <a:rPr sz="2200" spc="-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be</a:t>
            </a:r>
            <a:endParaRPr sz="2200">
              <a:latin typeface="Times New Roman"/>
              <a:cs typeface="Times New Roman"/>
            </a:endParaRPr>
          </a:p>
          <a:p>
            <a:pPr marL="299085">
              <a:lnSpc>
                <a:spcPts val="2375"/>
              </a:lnSpc>
            </a:pP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identified </a:t>
            </a:r>
            <a:r>
              <a:rPr sz="2200" spc="15" dirty="0">
                <a:solidFill>
                  <a:srgbClr val="252525"/>
                </a:solidFill>
                <a:latin typeface="Times New Roman"/>
                <a:cs typeface="Times New Roman"/>
              </a:rPr>
              <a:t>on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200" spc="3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carton.</a:t>
            </a:r>
            <a:endParaRPr sz="2200">
              <a:latin typeface="Times New Roman"/>
              <a:cs typeface="Times New Roman"/>
            </a:endParaRPr>
          </a:p>
          <a:p>
            <a:pPr marL="299085" marR="702310" indent="-287020">
              <a:lnSpc>
                <a:spcPct val="80000"/>
              </a:lnSpc>
              <a:spcBef>
                <a:spcPts val="113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Directional arrows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should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be 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applied wherever</a:t>
            </a:r>
            <a:r>
              <a:rPr sz="2200" spc="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applicable.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394" y="6026727"/>
            <a:ext cx="139651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00" spc="-20" dirty="0">
                <a:latin typeface="Times New Roman"/>
                <a:cs typeface="Times New Roman"/>
              </a:rPr>
              <a:t>-</a:t>
            </a:r>
            <a:r>
              <a:rPr sz="1000" spc="-20" dirty="0">
                <a:latin typeface="Times New Roman"/>
                <a:cs typeface="Times New Roman"/>
              </a:rPr>
              <a:t>-</a:t>
            </a:r>
            <a:endParaRPr sz="1000" dirty="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5576315" y="2531364"/>
            <a:ext cx="5448300" cy="3540760"/>
            <a:chOff x="5576315" y="2531364"/>
            <a:chExt cx="5448300" cy="3540760"/>
          </a:xfrm>
        </p:grpSpPr>
        <p:sp>
          <p:nvSpPr>
            <p:cNvPr id="7" name="object 7"/>
            <p:cNvSpPr/>
            <p:nvPr/>
          </p:nvSpPr>
          <p:spPr>
            <a:xfrm>
              <a:off x="7655051" y="2531364"/>
              <a:ext cx="3369563" cy="22463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76315" y="3976116"/>
              <a:ext cx="2095499" cy="20955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1A5A011-7E2B-4D9A-93A7-130F25C84C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995" y="670559"/>
            <a:ext cx="13430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4873" y="1240358"/>
            <a:ext cx="42995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What </a:t>
            </a:r>
            <a:r>
              <a:rPr spc="-160" dirty="0"/>
              <a:t>is </a:t>
            </a:r>
            <a:r>
              <a:rPr spc="-140" dirty="0"/>
              <a:t>packaging</a:t>
            </a:r>
            <a:r>
              <a:rPr spc="165" dirty="0"/>
              <a:t> </a:t>
            </a:r>
            <a:r>
              <a:rPr spc="-350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093333" y="2482088"/>
            <a:ext cx="47269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03020" algn="l"/>
                <a:tab pos="1743710" algn="l"/>
                <a:tab pos="3133725" algn="l"/>
                <a:tab pos="4357370" algn="l"/>
              </a:tabLst>
            </a:pP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en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c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losing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prote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c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ting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product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	for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394" y="2482088"/>
            <a:ext cx="9443720" cy="32505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4927600" indent="-287020" algn="just">
              <a:lnSpc>
                <a:spcPct val="100000"/>
              </a:lnSpc>
              <a:spcBef>
                <a:spcPts val="10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technology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distribution,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storage,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sale,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2400" spc="18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 algn="just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also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refers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process 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designing,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evaluating,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producing 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packages.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can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described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as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coordinated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system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preparing 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goods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transport,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warehousing,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logistics,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sale,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end</a:t>
            </a:r>
            <a:r>
              <a:rPr sz="2400" spc="29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  <a:p>
            <a:pPr marL="299085" marR="6350" indent="-287020" algn="just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720" algn="l"/>
              </a:tabLst>
            </a:pP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contains,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protects,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preserves,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transports,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informs,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sells.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In 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many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countries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fully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integrated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into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government,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business,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institutional, 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industrial,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personal</a:t>
            </a:r>
            <a:r>
              <a:rPr sz="2400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use.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4394" y="6011976"/>
            <a:ext cx="139890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Times New Roman"/>
                <a:cs typeface="Times New Roman"/>
              </a:rPr>
              <a:t>--</a:t>
            </a:r>
            <a:r>
              <a:rPr sz="1000" spc="-20" dirty="0">
                <a:latin typeface="Times New Roman"/>
                <a:cs typeface="Times New Roman"/>
              </a:rPr>
              <a:t>-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4305EF-2C13-4903-8E28-02DF82C842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1" y="724360"/>
            <a:ext cx="156902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8447" y="1096517"/>
            <a:ext cx="85020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5" dirty="0">
                <a:latin typeface="Times New Roman"/>
                <a:cs typeface="Times New Roman"/>
              </a:rPr>
              <a:t>Addressing </a:t>
            </a:r>
            <a:r>
              <a:rPr sz="4000" b="1" spc="-40" dirty="0">
                <a:latin typeface="Times New Roman"/>
                <a:cs typeface="Times New Roman"/>
              </a:rPr>
              <a:t>and </a:t>
            </a:r>
            <a:r>
              <a:rPr sz="4000" b="1" spc="-20" dirty="0">
                <a:latin typeface="Times New Roman"/>
                <a:cs typeface="Times New Roman"/>
              </a:rPr>
              <a:t>Labeling </a:t>
            </a:r>
            <a:r>
              <a:rPr sz="4000" b="1" spc="-235" dirty="0">
                <a:latin typeface="Times New Roman"/>
                <a:cs typeface="Times New Roman"/>
              </a:rPr>
              <a:t>Your</a:t>
            </a:r>
            <a:r>
              <a:rPr sz="4000" b="1" spc="45" dirty="0">
                <a:latin typeface="Times New Roman"/>
                <a:cs typeface="Times New Roman"/>
              </a:rPr>
              <a:t> </a:t>
            </a:r>
            <a:r>
              <a:rPr sz="4000" b="1" spc="10" dirty="0">
                <a:latin typeface="Times New Roman"/>
                <a:cs typeface="Times New Roman"/>
              </a:rPr>
              <a:t>Package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2454401"/>
            <a:ext cx="5234305" cy="320484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299085" marR="5080" indent="-287020">
              <a:lnSpc>
                <a:spcPct val="80000"/>
              </a:lnSpc>
              <a:spcBef>
                <a:spcPts val="62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Place Delivery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information </a:t>
            </a:r>
            <a:r>
              <a:rPr sz="2200" spc="15" dirty="0">
                <a:solidFill>
                  <a:srgbClr val="252525"/>
                </a:solidFill>
                <a:latin typeface="Times New Roman"/>
                <a:cs typeface="Times New Roman"/>
              </a:rPr>
              <a:t>on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correct 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side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package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so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that the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information 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is 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visible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does </a:t>
            </a:r>
            <a:r>
              <a:rPr sz="2200" spc="20" dirty="0">
                <a:solidFill>
                  <a:srgbClr val="252525"/>
                </a:solidFill>
                <a:latin typeface="Times New Roman"/>
                <a:cs typeface="Times New Roman"/>
              </a:rPr>
              <a:t>not 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obstruct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handling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parcel.</a:t>
            </a:r>
            <a:endParaRPr sz="2200">
              <a:latin typeface="Times New Roman"/>
              <a:cs typeface="Times New Roman"/>
            </a:endParaRPr>
          </a:p>
          <a:p>
            <a:pPr marL="299085" marR="63500" indent="-287020">
              <a:lnSpc>
                <a:spcPct val="80000"/>
              </a:lnSpc>
              <a:spcBef>
                <a:spcPts val="113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Place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delivery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information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inside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outside 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2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package.</a:t>
            </a:r>
            <a:endParaRPr sz="2200">
              <a:latin typeface="Times New Roman"/>
              <a:cs typeface="Times New Roman"/>
            </a:endParaRPr>
          </a:p>
          <a:p>
            <a:pPr marL="299085" marR="490220" indent="-287020">
              <a:lnSpc>
                <a:spcPct val="80000"/>
              </a:lnSpc>
              <a:spcBef>
                <a:spcPts val="112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Include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an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address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your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recipient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yourself.</a:t>
            </a:r>
            <a:endParaRPr sz="2200">
              <a:latin typeface="Times New Roman"/>
              <a:cs typeface="Times New Roman"/>
            </a:endParaRPr>
          </a:p>
          <a:p>
            <a:pPr marL="299085" marR="208915" indent="-287020">
              <a:lnSpc>
                <a:spcPts val="2110"/>
              </a:lnSpc>
              <a:spcBef>
                <a:spcPts val="111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368935" algn="l"/>
                <a:tab pos="369570" algn="l"/>
              </a:tabLst>
            </a:pPr>
            <a:r>
              <a:rPr dirty="0"/>
              <a:t>	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Remove </a:t>
            </a:r>
            <a:r>
              <a:rPr sz="2200" spc="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cross </a:t>
            </a:r>
            <a:r>
              <a:rPr sz="2200" spc="5" dirty="0">
                <a:solidFill>
                  <a:srgbClr val="252525"/>
                </a:solidFill>
                <a:latin typeface="Times New Roman"/>
                <a:cs typeface="Times New Roman"/>
              </a:rPr>
              <a:t>out </a:t>
            </a:r>
            <a:r>
              <a:rPr sz="2200" spc="-90" dirty="0">
                <a:solidFill>
                  <a:srgbClr val="252525"/>
                </a:solidFill>
                <a:latin typeface="Times New Roman"/>
                <a:cs typeface="Times New Roman"/>
              </a:rPr>
              <a:t>any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old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address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labels  </a:t>
            </a:r>
            <a:r>
              <a:rPr sz="2200" spc="15" dirty="0">
                <a:solidFill>
                  <a:srgbClr val="252525"/>
                </a:solidFill>
                <a:latin typeface="Times New Roman"/>
                <a:cs typeface="Times New Roman"/>
              </a:rPr>
              <a:t>on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outer</a:t>
            </a:r>
            <a:r>
              <a:rPr sz="22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box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083552" y="2660904"/>
            <a:ext cx="3657600" cy="3305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AAA9A7-ABFC-4489-9373-53BBAB0894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1995" y="662941"/>
            <a:ext cx="13430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B3D6F-CA75-4A49-9FB7-9039DFFDF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1240358"/>
            <a:ext cx="8991601" cy="1508105"/>
          </a:xfrm>
        </p:spPr>
        <p:txBody>
          <a:bodyPr/>
          <a:lstStyle/>
          <a:p>
            <a:r>
              <a:rPr lang="en-US" sz="32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Internal Packaging Material vs Functionality</a:t>
            </a:r>
            <a:b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44CFD2-F6FD-43DC-8D04-EEE5F8430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849" y="2819400"/>
            <a:ext cx="8721751" cy="1981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556CB-681F-4070-B04D-A613A3A2B3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752600"/>
            <a:ext cx="9753600" cy="4267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0677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5" dirty="0"/>
              <a:t>Thank</a:t>
            </a:r>
            <a:r>
              <a:rPr spc="-105" dirty="0"/>
              <a:t> </a:t>
            </a:r>
            <a:r>
              <a:rPr spc="-145" dirty="0"/>
              <a:t>you</a:t>
            </a:r>
          </a:p>
        </p:txBody>
      </p:sp>
      <p:sp>
        <p:nvSpPr>
          <p:cNvPr id="3" name="object 3"/>
          <p:cNvSpPr/>
          <p:nvPr/>
        </p:nvSpPr>
        <p:spPr>
          <a:xfrm>
            <a:off x="4820411" y="3320796"/>
            <a:ext cx="2552699" cy="1790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BE22E-9449-4965-958D-D694C136FF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76138"/>
            <a:ext cx="1343025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70197" y="999236"/>
            <a:ext cx="445389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98700" algn="l"/>
              </a:tabLst>
            </a:pPr>
            <a:r>
              <a:rPr spc="-165" dirty="0"/>
              <a:t>Types</a:t>
            </a:r>
            <a:r>
              <a:rPr spc="-20" dirty="0"/>
              <a:t> </a:t>
            </a:r>
            <a:r>
              <a:rPr spc="-5" dirty="0"/>
              <a:t>of	</a:t>
            </a:r>
            <a:r>
              <a:rPr spc="-140" dirty="0"/>
              <a:t>packaging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74394" y="2413507"/>
            <a:ext cx="9792335" cy="316801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99085" marR="5080" indent="-287020" algn="just">
              <a:lnSpc>
                <a:spcPts val="1820"/>
              </a:lnSpc>
              <a:spcBef>
                <a:spcPts val="540"/>
              </a:spcBef>
              <a:buClr>
                <a:srgbClr val="B05E28"/>
              </a:buClr>
              <a:buSzPct val="113157"/>
              <a:buFont typeface="Arial"/>
              <a:buChar char="•"/>
              <a:tabLst>
                <a:tab pos="299720" algn="l"/>
              </a:tabLst>
            </a:pP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1900" spc="-95" dirty="0">
                <a:solidFill>
                  <a:srgbClr val="252525"/>
                </a:solidFill>
                <a:latin typeface="Times New Roman"/>
                <a:cs typeface="Times New Roman"/>
              </a:rPr>
              <a:t>may</a:t>
            </a:r>
            <a:r>
              <a:rPr sz="1900" spc="28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19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several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different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types.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example,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transport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package 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distribution 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package 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can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1900" spc="-5" dirty="0">
                <a:solidFill>
                  <a:srgbClr val="252525"/>
                </a:solidFill>
                <a:latin typeface="Times New Roman"/>
                <a:cs typeface="Times New Roman"/>
              </a:rPr>
              <a:t>the</a:t>
            </a:r>
            <a:r>
              <a:rPr sz="1900" spc="-5" dirty="0">
                <a:solidFill>
                  <a:srgbClr val="D27920"/>
                </a:solidFill>
                <a:latin typeface="Times New Roman"/>
                <a:cs typeface="Times New Roman"/>
              </a:rPr>
              <a:t> </a:t>
            </a:r>
            <a:r>
              <a:rPr sz="1900" u="sng" spc="-35" dirty="0">
                <a:solidFill>
                  <a:srgbClr val="D27920"/>
                </a:solidFill>
                <a:uFill>
                  <a:solidFill>
                    <a:srgbClr val="D27920"/>
                  </a:solidFill>
                </a:uFill>
                <a:latin typeface="Times New Roman"/>
                <a:cs typeface="Times New Roman"/>
                <a:hlinkClick r:id="rId2"/>
              </a:rPr>
              <a:t>shipping </a:t>
            </a:r>
            <a:r>
              <a:rPr sz="1900" u="sng" spc="-25" dirty="0">
                <a:solidFill>
                  <a:srgbClr val="D27920"/>
                </a:solidFill>
                <a:uFill>
                  <a:solidFill>
                    <a:srgbClr val="D27920"/>
                  </a:solidFill>
                </a:uFill>
                <a:latin typeface="Times New Roman"/>
                <a:cs typeface="Times New Roman"/>
                <a:hlinkClick r:id="rId2"/>
              </a:rPr>
              <a:t>container</a:t>
            </a:r>
            <a:r>
              <a:rPr sz="1900" spc="-25" dirty="0">
                <a:solidFill>
                  <a:srgbClr val="D27920"/>
                </a:solidFill>
                <a:latin typeface="Times New Roman"/>
                <a:cs typeface="Times New Roman"/>
                <a:hlinkClick r:id="rId2"/>
              </a:rPr>
              <a:t>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used </a:t>
            </a:r>
            <a:r>
              <a:rPr sz="1900" spc="1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1900" spc="-55" dirty="0">
                <a:solidFill>
                  <a:srgbClr val="252525"/>
                </a:solidFill>
                <a:latin typeface="Times New Roman"/>
                <a:cs typeface="Times New Roman"/>
              </a:rPr>
              <a:t>ship, </a:t>
            </a:r>
            <a:r>
              <a:rPr sz="1900" spc="-30" dirty="0">
                <a:solidFill>
                  <a:srgbClr val="252525"/>
                </a:solidFill>
                <a:latin typeface="Times New Roman"/>
                <a:cs typeface="Times New Roman"/>
              </a:rPr>
              <a:t>store,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handle </a:t>
            </a:r>
            <a:r>
              <a:rPr sz="19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product 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inner </a:t>
            </a:r>
            <a:r>
              <a:rPr sz="1900" spc="-70" dirty="0">
                <a:solidFill>
                  <a:srgbClr val="252525"/>
                </a:solidFill>
                <a:latin typeface="Times New Roman"/>
                <a:cs typeface="Times New Roman"/>
              </a:rPr>
              <a:t>packages.  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Some</a:t>
            </a:r>
            <a:r>
              <a:rPr sz="19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identify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19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consumer</a:t>
            </a:r>
            <a:r>
              <a:rPr sz="1900" spc="-1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package</a:t>
            </a:r>
            <a:r>
              <a:rPr sz="1900" spc="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65" dirty="0">
                <a:solidFill>
                  <a:srgbClr val="252525"/>
                </a:solidFill>
                <a:latin typeface="Times New Roman"/>
                <a:cs typeface="Times New Roman"/>
              </a:rPr>
              <a:t>as</a:t>
            </a:r>
            <a:r>
              <a:rPr sz="19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10" dirty="0">
                <a:solidFill>
                  <a:srgbClr val="252525"/>
                </a:solidFill>
                <a:latin typeface="Times New Roman"/>
                <a:cs typeface="Times New Roman"/>
              </a:rPr>
              <a:t>one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which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0" dirty="0">
                <a:solidFill>
                  <a:srgbClr val="252525"/>
                </a:solidFill>
                <a:latin typeface="Times New Roman"/>
                <a:cs typeface="Times New Roman"/>
              </a:rPr>
              <a:t>directed</a:t>
            </a:r>
            <a:r>
              <a:rPr sz="1900" spc="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toward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19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20" dirty="0">
                <a:solidFill>
                  <a:srgbClr val="252525"/>
                </a:solidFill>
                <a:latin typeface="Times New Roman"/>
                <a:cs typeface="Times New Roman"/>
              </a:rPr>
              <a:t>consumer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 or 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household.</a:t>
            </a:r>
            <a:endParaRPr sz="1900">
              <a:latin typeface="Times New Roman"/>
              <a:cs typeface="Times New Roman"/>
            </a:endParaRPr>
          </a:p>
          <a:p>
            <a:pPr marL="299085" indent="-287020" algn="just">
              <a:lnSpc>
                <a:spcPct val="100000"/>
              </a:lnSpc>
              <a:spcBef>
                <a:spcPts val="620"/>
              </a:spcBef>
              <a:buClr>
                <a:srgbClr val="B05E28"/>
              </a:buClr>
              <a:buSzPct val="113157"/>
              <a:buFont typeface="Arial"/>
              <a:buChar char="•"/>
              <a:tabLst>
                <a:tab pos="299720" algn="l"/>
              </a:tabLst>
            </a:pPr>
            <a:r>
              <a:rPr sz="1900" spc="30" dirty="0">
                <a:solidFill>
                  <a:srgbClr val="252525"/>
                </a:solidFill>
                <a:latin typeface="Times New Roman"/>
                <a:cs typeface="Times New Roman"/>
              </a:rPr>
              <a:t>It</a:t>
            </a:r>
            <a:r>
              <a:rPr sz="1900" spc="1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900" spc="-7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sometimes </a:t>
            </a:r>
            <a:r>
              <a:rPr sz="1900" spc="-30" dirty="0">
                <a:solidFill>
                  <a:srgbClr val="252525"/>
                </a:solidFill>
                <a:latin typeface="Times New Roman"/>
                <a:cs typeface="Times New Roman"/>
              </a:rPr>
              <a:t>convenient </a:t>
            </a:r>
            <a:r>
              <a:rPr sz="1900" spc="1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categorize </a:t>
            </a:r>
            <a:r>
              <a:rPr sz="1900" spc="-60" dirty="0">
                <a:solidFill>
                  <a:srgbClr val="252525"/>
                </a:solidFill>
                <a:latin typeface="Times New Roman"/>
                <a:cs typeface="Times New Roman"/>
              </a:rPr>
              <a:t>packages </a:t>
            </a:r>
            <a:r>
              <a:rPr sz="1900" spc="-85" dirty="0">
                <a:solidFill>
                  <a:srgbClr val="252525"/>
                </a:solidFill>
                <a:latin typeface="Times New Roman"/>
                <a:cs typeface="Times New Roman"/>
              </a:rPr>
              <a:t>by layer </a:t>
            </a:r>
            <a:r>
              <a:rPr sz="1900" spc="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1900" spc="-30" dirty="0">
                <a:solidFill>
                  <a:srgbClr val="252525"/>
                </a:solidFill>
                <a:latin typeface="Times New Roman"/>
                <a:cs typeface="Times New Roman"/>
              </a:rPr>
              <a:t>function: </a:t>
            </a:r>
            <a:r>
              <a:rPr sz="1900" spc="-40" dirty="0">
                <a:solidFill>
                  <a:srgbClr val="252525"/>
                </a:solidFill>
                <a:latin typeface="Times New Roman"/>
                <a:cs typeface="Times New Roman"/>
              </a:rPr>
              <a:t>"primary", </a:t>
            </a:r>
            <a:r>
              <a:rPr sz="1900" spc="-35" dirty="0">
                <a:solidFill>
                  <a:srgbClr val="252525"/>
                </a:solidFill>
                <a:latin typeface="Times New Roman"/>
                <a:cs typeface="Times New Roman"/>
              </a:rPr>
              <a:t>"secondary", </a:t>
            </a:r>
            <a:r>
              <a:rPr sz="1900" spc="-50" dirty="0">
                <a:solidFill>
                  <a:srgbClr val="252525"/>
                </a:solidFill>
                <a:latin typeface="Times New Roman"/>
                <a:cs typeface="Times New Roman"/>
              </a:rPr>
              <a:t>etc.</a:t>
            </a:r>
            <a:endParaRPr sz="1900">
              <a:latin typeface="Times New Roman"/>
              <a:cs typeface="Times New Roman"/>
            </a:endParaRPr>
          </a:p>
          <a:p>
            <a:pPr marL="299085" indent="-287020" algn="just">
              <a:lnSpc>
                <a:spcPts val="2110"/>
              </a:lnSpc>
              <a:spcBef>
                <a:spcPts val="505"/>
              </a:spcBef>
              <a:buClr>
                <a:srgbClr val="B05E28"/>
              </a:buClr>
              <a:buSzPct val="107500"/>
              <a:buFont typeface="Arial"/>
              <a:buChar char="•"/>
              <a:tabLst>
                <a:tab pos="299720" algn="l"/>
              </a:tabLst>
            </a:pPr>
            <a:r>
              <a:rPr sz="2000" b="1" i="1" spc="-50" dirty="0">
                <a:solidFill>
                  <a:srgbClr val="252525"/>
                </a:solidFill>
                <a:latin typeface="Times New Roman"/>
                <a:cs typeface="Times New Roman"/>
              </a:rPr>
              <a:t>Primary </a:t>
            </a:r>
            <a:r>
              <a:rPr sz="2000" b="1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packaging is the </a:t>
            </a:r>
            <a:r>
              <a:rPr sz="2000" b="1" i="1" spc="-40" dirty="0">
                <a:solidFill>
                  <a:srgbClr val="252525"/>
                </a:solidFill>
                <a:latin typeface="Times New Roman"/>
                <a:cs typeface="Times New Roman"/>
              </a:rPr>
              <a:t>material </a:t>
            </a:r>
            <a:r>
              <a:rPr sz="2000" b="1" i="1" spc="-20" dirty="0">
                <a:solidFill>
                  <a:srgbClr val="252525"/>
                </a:solidFill>
                <a:latin typeface="Times New Roman"/>
                <a:cs typeface="Times New Roman"/>
              </a:rPr>
              <a:t>that </a:t>
            </a:r>
            <a:r>
              <a:rPr sz="2000" b="1" i="1" spc="-35" dirty="0">
                <a:solidFill>
                  <a:srgbClr val="252525"/>
                </a:solidFill>
                <a:latin typeface="Times New Roman"/>
                <a:cs typeface="Times New Roman"/>
              </a:rPr>
              <a:t>first </a:t>
            </a:r>
            <a:r>
              <a:rPr sz="2000" b="1" i="1" spc="-25" dirty="0">
                <a:solidFill>
                  <a:srgbClr val="252525"/>
                </a:solidFill>
                <a:latin typeface="Times New Roman"/>
                <a:cs typeface="Times New Roman"/>
              </a:rPr>
              <a:t>envelops </a:t>
            </a:r>
            <a:r>
              <a:rPr sz="2000" b="1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the product </a:t>
            </a:r>
            <a:r>
              <a:rPr sz="2000" b="1" i="1" spc="-3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000" b="1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holds </a:t>
            </a:r>
            <a:r>
              <a:rPr sz="2000" b="1" i="1" dirty="0">
                <a:solidFill>
                  <a:srgbClr val="252525"/>
                </a:solidFill>
                <a:latin typeface="Times New Roman"/>
                <a:cs typeface="Times New Roman"/>
              </a:rPr>
              <a:t>it. </a:t>
            </a:r>
            <a:r>
              <a:rPr sz="2000" b="1" i="1" spc="5" dirty="0">
                <a:solidFill>
                  <a:srgbClr val="252525"/>
                </a:solidFill>
                <a:latin typeface="Times New Roman"/>
                <a:cs typeface="Times New Roman"/>
              </a:rPr>
              <a:t>This </a:t>
            </a:r>
            <a:r>
              <a:rPr sz="2000" b="1" i="1" spc="-50" dirty="0">
                <a:solidFill>
                  <a:srgbClr val="252525"/>
                </a:solidFill>
                <a:latin typeface="Times New Roman"/>
                <a:cs typeface="Times New Roman"/>
              </a:rPr>
              <a:t>usually</a:t>
            </a:r>
            <a:r>
              <a:rPr sz="2000" b="1" i="1" spc="31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i="1" spc="-20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endParaRPr sz="2000">
              <a:latin typeface="Times New Roman"/>
              <a:cs typeface="Times New Roman"/>
            </a:endParaRPr>
          </a:p>
          <a:p>
            <a:pPr marL="299085" marR="5080" algn="just">
              <a:lnSpc>
                <a:spcPct val="76000"/>
              </a:lnSpc>
              <a:spcBef>
                <a:spcPts val="290"/>
              </a:spcBef>
            </a:pPr>
            <a:r>
              <a:rPr sz="2000" b="1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the smallest </a:t>
            </a:r>
            <a:r>
              <a:rPr sz="2000" b="1" i="1" spc="-30" dirty="0">
                <a:solidFill>
                  <a:srgbClr val="252525"/>
                </a:solidFill>
                <a:latin typeface="Times New Roman"/>
                <a:cs typeface="Times New Roman"/>
              </a:rPr>
              <a:t>unit </a:t>
            </a:r>
            <a:r>
              <a:rPr sz="2000" b="1" i="1" spc="-60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000" b="1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distribution </a:t>
            </a:r>
            <a:r>
              <a:rPr sz="2000" b="1" i="1" spc="-7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000" b="1" i="1" spc="-25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000" b="1" i="1" spc="-4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000" b="1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is the package </a:t>
            </a:r>
            <a:r>
              <a:rPr sz="2000" b="1" i="1" spc="-35" dirty="0">
                <a:solidFill>
                  <a:srgbClr val="252525"/>
                </a:solidFill>
                <a:latin typeface="Times New Roman"/>
                <a:cs typeface="Times New Roman"/>
              </a:rPr>
              <a:t>which </a:t>
            </a:r>
            <a:r>
              <a:rPr sz="2000" b="1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000" b="1" i="1" spc="-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000" b="1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direct </a:t>
            </a:r>
            <a:r>
              <a:rPr sz="2000" b="1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contact with the  contents.</a:t>
            </a:r>
            <a:endParaRPr sz="2000">
              <a:latin typeface="Times New Roman"/>
              <a:cs typeface="Times New Roman"/>
            </a:endParaRPr>
          </a:p>
          <a:p>
            <a:pPr marL="299085" marR="7620" indent="-287020" algn="just">
              <a:lnSpc>
                <a:spcPct val="76000"/>
              </a:lnSpc>
              <a:spcBef>
                <a:spcPts val="1055"/>
              </a:spcBef>
              <a:buClr>
                <a:srgbClr val="B05E28"/>
              </a:buClr>
              <a:buSzPct val="107500"/>
              <a:buFont typeface="Arial"/>
              <a:buChar char="•"/>
              <a:tabLst>
                <a:tab pos="299720" algn="l"/>
              </a:tabLst>
            </a:pPr>
            <a:r>
              <a:rPr sz="2000" b="1" i="1" spc="-40" dirty="0">
                <a:solidFill>
                  <a:srgbClr val="252525"/>
                </a:solidFill>
                <a:latin typeface="Times New Roman"/>
                <a:cs typeface="Times New Roman"/>
              </a:rPr>
              <a:t>Secondary </a:t>
            </a:r>
            <a:r>
              <a:rPr sz="2000" b="1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packaging is </a:t>
            </a:r>
            <a:r>
              <a:rPr sz="2000" b="1" i="1" spc="-5" dirty="0">
                <a:solidFill>
                  <a:srgbClr val="252525"/>
                </a:solidFill>
                <a:latin typeface="Times New Roman"/>
                <a:cs typeface="Times New Roman"/>
              </a:rPr>
              <a:t>outside </a:t>
            </a:r>
            <a:r>
              <a:rPr sz="2000" b="1" i="1" spc="-1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b="1" i="1" spc="-30" dirty="0">
                <a:solidFill>
                  <a:srgbClr val="252525"/>
                </a:solidFill>
                <a:latin typeface="Times New Roman"/>
                <a:cs typeface="Times New Roman"/>
              </a:rPr>
              <a:t>primary </a:t>
            </a:r>
            <a:r>
              <a:rPr sz="2000" b="1" i="1" spc="-20" dirty="0">
                <a:solidFill>
                  <a:srgbClr val="252525"/>
                </a:solidFill>
                <a:latin typeface="Times New Roman"/>
                <a:cs typeface="Times New Roman"/>
              </a:rPr>
              <a:t>packaging, </a:t>
            </a:r>
            <a:r>
              <a:rPr sz="2000" b="1" i="1" spc="-3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000" b="1" i="1" spc="-20" dirty="0">
                <a:solidFill>
                  <a:srgbClr val="252525"/>
                </a:solidFill>
                <a:latin typeface="Times New Roman"/>
                <a:cs typeface="Times New Roman"/>
              </a:rPr>
              <a:t>may </a:t>
            </a:r>
            <a:r>
              <a:rPr sz="2000" b="1" i="1" spc="20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2000" b="1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used </a:t>
            </a:r>
            <a:r>
              <a:rPr sz="2000" b="1" i="1" spc="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000" b="1" i="1" spc="-25" dirty="0">
                <a:solidFill>
                  <a:srgbClr val="252525"/>
                </a:solidFill>
                <a:latin typeface="Times New Roman"/>
                <a:cs typeface="Times New Roman"/>
              </a:rPr>
              <a:t>prevent  </a:t>
            </a:r>
            <a:r>
              <a:rPr sz="2000" b="1" i="1" spc="-40" dirty="0">
                <a:solidFill>
                  <a:srgbClr val="252525"/>
                </a:solidFill>
                <a:latin typeface="Times New Roman"/>
                <a:cs typeface="Times New Roman"/>
              </a:rPr>
              <a:t>pilferage </a:t>
            </a:r>
            <a:r>
              <a:rPr sz="2000" b="1" i="1" spc="-7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000" b="1" i="1" spc="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000" b="1" i="1" spc="-20" dirty="0">
                <a:solidFill>
                  <a:srgbClr val="252525"/>
                </a:solidFill>
                <a:latin typeface="Times New Roman"/>
                <a:cs typeface="Times New Roman"/>
              </a:rPr>
              <a:t>group </a:t>
            </a:r>
            <a:r>
              <a:rPr sz="2000" b="1" i="1" spc="-35" dirty="0">
                <a:solidFill>
                  <a:srgbClr val="252525"/>
                </a:solidFill>
                <a:latin typeface="Times New Roman"/>
                <a:cs typeface="Times New Roman"/>
              </a:rPr>
              <a:t>primary </a:t>
            </a:r>
            <a:r>
              <a:rPr sz="2000" b="1" i="1" spc="-10" dirty="0">
                <a:solidFill>
                  <a:srgbClr val="252525"/>
                </a:solidFill>
                <a:latin typeface="Times New Roman"/>
                <a:cs typeface="Times New Roman"/>
              </a:rPr>
              <a:t>packages</a:t>
            </a:r>
            <a:r>
              <a:rPr sz="2000" b="1" i="1" spc="7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b="1" i="1" spc="-25" dirty="0">
                <a:solidFill>
                  <a:srgbClr val="252525"/>
                </a:solidFill>
                <a:latin typeface="Times New Roman"/>
                <a:cs typeface="Times New Roman"/>
              </a:rPr>
              <a:t>together</a:t>
            </a:r>
            <a:r>
              <a:rPr sz="1900" spc="-25" dirty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  <a:p>
            <a:pPr marL="299085" marR="5715" indent="-287020" algn="just">
              <a:lnSpc>
                <a:spcPts val="1820"/>
              </a:lnSpc>
              <a:spcBef>
                <a:spcPts val="1025"/>
              </a:spcBef>
              <a:buClr>
                <a:srgbClr val="B05E28"/>
              </a:buClr>
              <a:buSzPct val="113157"/>
              <a:buFont typeface="Arial"/>
              <a:buChar char="•"/>
              <a:tabLst>
                <a:tab pos="299720" algn="l"/>
              </a:tabLst>
            </a:pPr>
            <a:r>
              <a:rPr sz="1900" i="1" spc="-135" dirty="0">
                <a:solidFill>
                  <a:srgbClr val="252525"/>
                </a:solidFill>
                <a:latin typeface="Times New Roman"/>
                <a:cs typeface="Times New Roman"/>
              </a:rPr>
              <a:t>Tertiary </a:t>
            </a:r>
            <a:r>
              <a:rPr sz="1900" i="1" spc="-18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1900" i="1" spc="-14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1900" i="1" spc="-200" dirty="0">
                <a:solidFill>
                  <a:srgbClr val="252525"/>
                </a:solidFill>
                <a:latin typeface="Times New Roman"/>
                <a:cs typeface="Times New Roman"/>
              </a:rPr>
              <a:t>used </a:t>
            </a:r>
            <a:r>
              <a:rPr sz="1900" i="1" spc="-190" dirty="0">
                <a:solidFill>
                  <a:srgbClr val="252525"/>
                </a:solidFill>
                <a:latin typeface="Times New Roman"/>
                <a:cs typeface="Times New Roman"/>
              </a:rPr>
              <a:t>for</a:t>
            </a:r>
            <a:r>
              <a:rPr sz="1900" i="1" spc="-190" dirty="0">
                <a:solidFill>
                  <a:srgbClr val="D27920"/>
                </a:solidFill>
                <a:latin typeface="Times New Roman"/>
                <a:cs typeface="Times New Roman"/>
              </a:rPr>
              <a:t> </a:t>
            </a:r>
            <a:r>
              <a:rPr sz="1900" i="1" u="sng" spc="-75" dirty="0">
                <a:solidFill>
                  <a:srgbClr val="D27920"/>
                </a:solidFill>
                <a:uFill>
                  <a:solidFill>
                    <a:srgbClr val="D27920"/>
                  </a:solidFill>
                </a:uFill>
                <a:latin typeface="Times New Roman"/>
                <a:cs typeface="Times New Roman"/>
                <a:hlinkClick r:id="rId3"/>
              </a:rPr>
              <a:t>bulk </a:t>
            </a:r>
            <a:r>
              <a:rPr sz="1900" i="1" u="sng" spc="-145" dirty="0">
                <a:solidFill>
                  <a:srgbClr val="D27920"/>
                </a:solidFill>
                <a:uFill>
                  <a:solidFill>
                    <a:srgbClr val="D27920"/>
                  </a:solidFill>
                </a:uFill>
                <a:latin typeface="Times New Roman"/>
                <a:cs typeface="Times New Roman"/>
                <a:hlinkClick r:id="rId3"/>
              </a:rPr>
              <a:t>handling</a:t>
            </a:r>
            <a:r>
              <a:rPr sz="1900" i="1" spc="-145" dirty="0">
                <a:solidFill>
                  <a:srgbClr val="252525"/>
                </a:solidFill>
                <a:latin typeface="Times New Roman"/>
                <a:cs typeface="Times New Roman"/>
              </a:rPr>
              <a:t>,</a:t>
            </a:r>
            <a:r>
              <a:rPr sz="1900" i="1" spc="-145" dirty="0">
                <a:solidFill>
                  <a:srgbClr val="D2792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900" i="1" u="sng" spc="-215" dirty="0">
                <a:solidFill>
                  <a:srgbClr val="D27920"/>
                </a:solidFill>
                <a:uFill>
                  <a:solidFill>
                    <a:srgbClr val="D27920"/>
                  </a:solidFill>
                </a:uFill>
                <a:latin typeface="Times New Roman"/>
                <a:cs typeface="Times New Roman"/>
                <a:hlinkClick r:id="rId4"/>
              </a:rPr>
              <a:t>warehouse</a:t>
            </a:r>
            <a:r>
              <a:rPr sz="1900" i="1" spc="-215" dirty="0">
                <a:solidFill>
                  <a:srgbClr val="D27920"/>
                </a:solidFill>
                <a:latin typeface="Times New Roman"/>
                <a:cs typeface="Times New Roman"/>
                <a:hlinkClick r:id="rId4"/>
              </a:rPr>
              <a:t> </a:t>
            </a:r>
            <a:r>
              <a:rPr sz="1900" i="1" spc="-215" dirty="0">
                <a:solidFill>
                  <a:srgbClr val="252525"/>
                </a:solidFill>
                <a:latin typeface="Times New Roman"/>
                <a:cs typeface="Times New Roman"/>
              </a:rPr>
              <a:t>storage </a:t>
            </a:r>
            <a:r>
              <a:rPr sz="1900" i="1" spc="-170" dirty="0">
                <a:solidFill>
                  <a:srgbClr val="252525"/>
                </a:solidFill>
                <a:latin typeface="Times New Roman"/>
                <a:cs typeface="Times New Roman"/>
              </a:rPr>
              <a:t>and</a:t>
            </a:r>
            <a:r>
              <a:rPr sz="1900" i="1" spc="-170" dirty="0">
                <a:solidFill>
                  <a:srgbClr val="D27920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900" i="1" u="sng" spc="-155" dirty="0">
                <a:solidFill>
                  <a:srgbClr val="D27920"/>
                </a:solidFill>
                <a:uFill>
                  <a:solidFill>
                    <a:srgbClr val="D27920"/>
                  </a:solidFill>
                </a:uFill>
                <a:latin typeface="Times New Roman"/>
                <a:cs typeface="Times New Roman"/>
                <a:hlinkClick r:id="rId5"/>
              </a:rPr>
              <a:t>transport</a:t>
            </a:r>
            <a:r>
              <a:rPr sz="1900" i="1" spc="-155" dirty="0">
                <a:solidFill>
                  <a:srgbClr val="D27920"/>
                </a:solidFill>
                <a:latin typeface="Times New Roman"/>
                <a:cs typeface="Times New Roman"/>
                <a:hlinkClick r:id="rId5"/>
              </a:rPr>
              <a:t> </a:t>
            </a:r>
            <a:r>
              <a:rPr sz="1900" i="1" spc="-155" dirty="0">
                <a:solidFill>
                  <a:srgbClr val="252525"/>
                </a:solidFill>
                <a:latin typeface="Times New Roman"/>
                <a:cs typeface="Times New Roman"/>
              </a:rPr>
              <a:t>shipping. </a:t>
            </a:r>
            <a:r>
              <a:rPr sz="1900" i="1" spc="-14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900" i="1" spc="-180" dirty="0">
                <a:solidFill>
                  <a:srgbClr val="252525"/>
                </a:solidFill>
                <a:latin typeface="Times New Roman"/>
                <a:cs typeface="Times New Roman"/>
              </a:rPr>
              <a:t>most </a:t>
            </a:r>
            <a:r>
              <a:rPr sz="1900" i="1" spc="-235" dirty="0">
                <a:solidFill>
                  <a:srgbClr val="252525"/>
                </a:solidFill>
                <a:latin typeface="Times New Roman"/>
                <a:cs typeface="Times New Roman"/>
              </a:rPr>
              <a:t>common </a:t>
            </a:r>
            <a:r>
              <a:rPr sz="1900" i="1" spc="-180" dirty="0">
                <a:solidFill>
                  <a:srgbClr val="252525"/>
                </a:solidFill>
                <a:latin typeface="Times New Roman"/>
                <a:cs typeface="Times New Roman"/>
              </a:rPr>
              <a:t>form </a:t>
            </a:r>
            <a:r>
              <a:rPr sz="1900" i="1" spc="-160" dirty="0">
                <a:solidFill>
                  <a:srgbClr val="252525"/>
                </a:solidFill>
                <a:latin typeface="Times New Roman"/>
                <a:cs typeface="Times New Roman"/>
              </a:rPr>
              <a:t>is  </a:t>
            </a:r>
            <a:r>
              <a:rPr sz="1900" i="1" spc="-180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1900" i="1" spc="-180" dirty="0">
                <a:solidFill>
                  <a:srgbClr val="D27920"/>
                </a:solidFill>
                <a:latin typeface="Times New Roman"/>
                <a:cs typeface="Times New Roman"/>
                <a:hlinkClick r:id="rId6"/>
              </a:rPr>
              <a:t> </a:t>
            </a:r>
            <a:r>
              <a:rPr sz="1900" i="1" u="sng" spc="-145" dirty="0">
                <a:solidFill>
                  <a:srgbClr val="D27920"/>
                </a:solidFill>
                <a:uFill>
                  <a:solidFill>
                    <a:srgbClr val="D27920"/>
                  </a:solidFill>
                </a:uFill>
                <a:latin typeface="Times New Roman"/>
                <a:cs typeface="Times New Roman"/>
                <a:hlinkClick r:id="rId6"/>
              </a:rPr>
              <a:t>palletized</a:t>
            </a:r>
            <a:r>
              <a:rPr sz="1900" i="1" spc="-145" dirty="0">
                <a:solidFill>
                  <a:srgbClr val="D27920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1900" i="1" u="sng" spc="-110" dirty="0">
                <a:solidFill>
                  <a:srgbClr val="D27920"/>
                </a:solidFill>
                <a:uFill>
                  <a:solidFill>
                    <a:srgbClr val="D27920"/>
                  </a:solidFill>
                </a:uFill>
                <a:latin typeface="Times New Roman"/>
                <a:cs typeface="Times New Roman"/>
                <a:hlinkClick r:id="rId7"/>
              </a:rPr>
              <a:t>unit </a:t>
            </a:r>
            <a:r>
              <a:rPr sz="1900" i="1" u="sng" spc="-190" dirty="0">
                <a:solidFill>
                  <a:srgbClr val="D27920"/>
                </a:solidFill>
                <a:uFill>
                  <a:solidFill>
                    <a:srgbClr val="D27920"/>
                  </a:solidFill>
                </a:uFill>
                <a:latin typeface="Times New Roman"/>
                <a:cs typeface="Times New Roman"/>
                <a:hlinkClick r:id="rId7"/>
              </a:rPr>
              <a:t>load</a:t>
            </a:r>
            <a:r>
              <a:rPr sz="1900" i="1" spc="-190" dirty="0">
                <a:solidFill>
                  <a:srgbClr val="D27920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1900" i="1" spc="-114" dirty="0">
                <a:solidFill>
                  <a:srgbClr val="252525"/>
                </a:solidFill>
                <a:latin typeface="Times New Roman"/>
                <a:cs typeface="Times New Roman"/>
              </a:rPr>
              <a:t>that </a:t>
            </a:r>
            <a:r>
              <a:rPr sz="1900" i="1" spc="-155" dirty="0">
                <a:solidFill>
                  <a:srgbClr val="252525"/>
                </a:solidFill>
                <a:latin typeface="Times New Roman"/>
                <a:cs typeface="Times New Roman"/>
              </a:rPr>
              <a:t>packs </a:t>
            </a:r>
            <a:r>
              <a:rPr sz="1900" i="1" spc="-150" dirty="0">
                <a:solidFill>
                  <a:srgbClr val="252525"/>
                </a:solidFill>
                <a:latin typeface="Times New Roman"/>
                <a:cs typeface="Times New Roman"/>
              </a:rPr>
              <a:t>tightly </a:t>
            </a:r>
            <a:r>
              <a:rPr sz="1900" i="1" spc="-145" dirty="0">
                <a:solidFill>
                  <a:srgbClr val="252525"/>
                </a:solidFill>
                <a:latin typeface="Times New Roman"/>
                <a:cs typeface="Times New Roman"/>
              </a:rPr>
              <a:t>into</a:t>
            </a:r>
            <a:r>
              <a:rPr sz="1900" i="1" spc="-185" dirty="0">
                <a:solidFill>
                  <a:srgbClr val="D2792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1900" i="1" u="sng" spc="-180" dirty="0">
                <a:solidFill>
                  <a:srgbClr val="D27920"/>
                </a:solidFill>
                <a:uFill>
                  <a:solidFill>
                    <a:srgbClr val="D27920"/>
                  </a:solidFill>
                </a:uFill>
                <a:latin typeface="Times New Roman"/>
                <a:cs typeface="Times New Roman"/>
                <a:hlinkClick r:id="rId8"/>
              </a:rPr>
              <a:t>containers</a:t>
            </a:r>
            <a:r>
              <a:rPr sz="1900" i="1" spc="-180" dirty="0">
                <a:solidFill>
                  <a:srgbClr val="252525"/>
                </a:solidFill>
                <a:latin typeface="Times New Roman"/>
                <a:cs typeface="Times New Roman"/>
              </a:rPr>
              <a:t>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4394" y="6011976"/>
            <a:ext cx="139890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Times New Roman"/>
                <a:cs typeface="Times New Roman"/>
              </a:rPr>
              <a:t>--</a:t>
            </a:r>
            <a:endParaRPr sz="1000" dirty="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A6EC9-D0F3-4397-9E1D-A2877EE492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755570"/>
            <a:ext cx="172142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28569" y="1240358"/>
            <a:ext cx="61347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What </a:t>
            </a:r>
            <a:r>
              <a:rPr spc="-160" dirty="0"/>
              <a:t>is </a:t>
            </a:r>
            <a:r>
              <a:rPr spc="-90" dirty="0"/>
              <a:t>primary </a:t>
            </a:r>
            <a:r>
              <a:rPr spc="-140" dirty="0"/>
              <a:t>packaging</a:t>
            </a:r>
            <a:r>
              <a:rPr spc="280" dirty="0"/>
              <a:t> </a:t>
            </a:r>
            <a:r>
              <a:rPr spc="-350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9897" y="2536698"/>
            <a:ext cx="9277350" cy="3044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lr>
                <a:srgbClr val="B05E28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Primary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spc="10" dirty="0">
                <a:solidFill>
                  <a:srgbClr val="252525"/>
                </a:solidFill>
                <a:latin typeface="Times New Roman"/>
                <a:cs typeface="Times New Roman"/>
              </a:rPr>
              <a:t>term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used </a:t>
            </a:r>
            <a:r>
              <a:rPr sz="20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designate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layer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in immediate  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contact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product;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other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words,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it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first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2000" spc="-85" dirty="0">
                <a:solidFill>
                  <a:srgbClr val="252525"/>
                </a:solidFill>
                <a:latin typeface="Times New Roman"/>
                <a:cs typeface="Times New Roman"/>
              </a:rPr>
              <a:t>layer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which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product 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is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contained.</a:t>
            </a:r>
            <a:endParaRPr sz="2000">
              <a:latin typeface="Times New Roman"/>
              <a:cs typeface="Times New Roman"/>
            </a:endParaRPr>
          </a:p>
          <a:p>
            <a:pPr marL="299085" marR="208279" indent="-287020">
              <a:lnSpc>
                <a:spcPct val="100000"/>
              </a:lnSpc>
              <a:spcBef>
                <a:spcPts val="1080"/>
              </a:spcBef>
              <a:buClr>
                <a:srgbClr val="B05E28"/>
              </a:buClr>
              <a:buSzPct val="1150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As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such, primary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2000" spc="-7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constructed </a:t>
            </a:r>
            <a:r>
              <a:rPr sz="2000" spc="20" dirty="0">
                <a:solidFill>
                  <a:srgbClr val="252525"/>
                </a:solidFill>
                <a:latin typeface="Times New Roman"/>
                <a:cs typeface="Times New Roman"/>
              </a:rPr>
              <a:t>both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product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itself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any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existing  </a:t>
            </a:r>
            <a:r>
              <a:rPr sz="2000" spc="-35" dirty="0">
                <a:solidFill>
                  <a:srgbClr val="252525"/>
                </a:solidFill>
                <a:latin typeface="Times New Roman"/>
                <a:cs typeface="Times New Roman"/>
              </a:rPr>
              <a:t>secondary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layers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mind.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properties 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of the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product 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(form,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dimensions 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consistency)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evidently </a:t>
            </a:r>
            <a:r>
              <a:rPr sz="2000" spc="-30" dirty="0">
                <a:solidFill>
                  <a:srgbClr val="252525"/>
                </a:solidFill>
                <a:latin typeface="Times New Roman"/>
                <a:cs typeface="Times New Roman"/>
              </a:rPr>
              <a:t>dictate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main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priorities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primary</a:t>
            </a: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70" dirty="0">
                <a:solidFill>
                  <a:srgbClr val="252525"/>
                </a:solidFill>
                <a:latin typeface="Times New Roman"/>
                <a:cs typeface="Times New Roman"/>
              </a:rPr>
              <a:t>packaging.</a:t>
            </a:r>
            <a:endParaRPr sz="2000">
              <a:latin typeface="Times New Roman"/>
              <a:cs typeface="Times New Roman"/>
            </a:endParaRPr>
          </a:p>
          <a:p>
            <a:pPr marL="299085" marR="467995" indent="-287020" algn="just">
              <a:lnSpc>
                <a:spcPct val="100000"/>
              </a:lnSpc>
              <a:spcBef>
                <a:spcPts val="1080"/>
              </a:spcBef>
              <a:buClr>
                <a:srgbClr val="B05E28"/>
              </a:buClr>
              <a:buSzPct val="115000"/>
              <a:buFont typeface="Arial"/>
              <a:buChar char="•"/>
              <a:tabLst>
                <a:tab pos="299720" algn="l"/>
              </a:tabLst>
            </a:pPr>
            <a:r>
              <a:rPr sz="200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spc="-55" dirty="0">
                <a:solidFill>
                  <a:srgbClr val="252525"/>
                </a:solidFill>
                <a:latin typeface="Times New Roman"/>
                <a:cs typeface="Times New Roman"/>
              </a:rPr>
              <a:t>examples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primary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are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as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limitless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as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range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000" spc="-80" dirty="0">
                <a:solidFill>
                  <a:srgbClr val="252525"/>
                </a:solidFill>
                <a:latin typeface="Times New Roman"/>
                <a:cs typeface="Times New Roman"/>
              </a:rPr>
              <a:t>available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consumer  </a:t>
            </a:r>
            <a:r>
              <a:rPr sz="2000" spc="-25" dirty="0">
                <a:solidFill>
                  <a:srgbClr val="252525"/>
                </a:solidFill>
                <a:latin typeface="Times New Roman"/>
                <a:cs typeface="Times New Roman"/>
              </a:rPr>
              <a:t>products.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Some </a:t>
            </a:r>
            <a:r>
              <a:rPr sz="2000" spc="-5" dirty="0">
                <a:solidFill>
                  <a:srgbClr val="252525"/>
                </a:solidFill>
                <a:latin typeface="Times New Roman"/>
                <a:cs typeface="Times New Roman"/>
              </a:rPr>
              <a:t>of the most common </a:t>
            </a:r>
            <a:r>
              <a:rPr sz="2000" spc="-45" dirty="0">
                <a:solidFill>
                  <a:srgbClr val="252525"/>
                </a:solidFill>
                <a:latin typeface="Times New Roman"/>
                <a:cs typeface="Times New Roman"/>
              </a:rPr>
              <a:t>types include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blister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packs,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clamshell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packaging,  </a:t>
            </a:r>
            <a:r>
              <a:rPr sz="2000" spc="-40" dirty="0">
                <a:solidFill>
                  <a:srgbClr val="252525"/>
                </a:solidFill>
                <a:latin typeface="Times New Roman"/>
                <a:cs typeface="Times New Roman"/>
              </a:rPr>
              <a:t>shrink-wrapping, </a:t>
            </a:r>
            <a:r>
              <a:rPr sz="2000" spc="-15" dirty="0">
                <a:solidFill>
                  <a:srgbClr val="252525"/>
                </a:solidFill>
                <a:latin typeface="Times New Roman"/>
                <a:cs typeface="Times New Roman"/>
              </a:rPr>
              <a:t>paperboard </a:t>
            </a:r>
            <a:r>
              <a:rPr sz="20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packaging,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unit dose </a:t>
            </a:r>
            <a:r>
              <a:rPr sz="2000" spc="-50" dirty="0">
                <a:solidFill>
                  <a:srgbClr val="252525"/>
                </a:solidFill>
                <a:latin typeface="Times New Roman"/>
                <a:cs typeface="Times New Roman"/>
              </a:rPr>
              <a:t>packs </a:t>
            </a:r>
            <a:r>
              <a:rPr sz="2000" spc="-2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000" spc="-60" dirty="0">
                <a:solidFill>
                  <a:srgbClr val="252525"/>
                </a:solidFill>
                <a:latin typeface="Times New Roman"/>
                <a:cs typeface="Times New Roman"/>
              </a:rPr>
              <a:t>many</a:t>
            </a:r>
            <a:r>
              <a:rPr sz="2000" spc="20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252525"/>
                </a:solidFill>
                <a:latin typeface="Times New Roman"/>
                <a:cs typeface="Times New Roman"/>
              </a:rPr>
              <a:t>more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1EEB5-FAC7-46D9-BE2B-B2CA52068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0" y="764420"/>
            <a:ext cx="1817559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83204" y="1012063"/>
            <a:ext cx="6623684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70" dirty="0"/>
              <a:t>What </a:t>
            </a:r>
            <a:r>
              <a:rPr spc="-160" dirty="0"/>
              <a:t>is </a:t>
            </a:r>
            <a:r>
              <a:rPr spc="-75" dirty="0"/>
              <a:t>secondary </a:t>
            </a:r>
            <a:r>
              <a:rPr spc="-140" dirty="0"/>
              <a:t>packaging</a:t>
            </a:r>
            <a:r>
              <a:rPr spc="265" dirty="0"/>
              <a:t> </a:t>
            </a:r>
            <a:r>
              <a:rPr spc="-350"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5804" y="2437002"/>
            <a:ext cx="10370185" cy="3609192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 marR="5080" algn="just">
              <a:lnSpc>
                <a:spcPts val="1540"/>
              </a:lnSpc>
              <a:spcBef>
                <a:spcPts val="459"/>
              </a:spcBef>
            </a:pPr>
            <a:endParaRPr lang="en-US" sz="1600" spc="-60" dirty="0">
              <a:solidFill>
                <a:srgbClr val="252525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ts val="1540"/>
              </a:lnSpc>
              <a:spcBef>
                <a:spcPts val="459"/>
              </a:spcBef>
            </a:pPr>
            <a:r>
              <a:rPr sz="1600" spc="-60" dirty="0">
                <a:solidFill>
                  <a:srgbClr val="252525"/>
                </a:solidFill>
                <a:latin typeface="Times New Roman"/>
                <a:cs typeface="Times New Roman"/>
              </a:rPr>
              <a:t>As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secondary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1600" spc="-6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1600" spc="10" dirty="0">
                <a:solidFill>
                  <a:srgbClr val="252525"/>
                </a:solidFill>
                <a:latin typeface="Times New Roman"/>
                <a:cs typeface="Times New Roman"/>
              </a:rPr>
              <a:t>not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in direct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contact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actual 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product, 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its use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application </a:t>
            </a:r>
            <a:r>
              <a:rPr sz="1600" spc="-65" dirty="0">
                <a:solidFill>
                  <a:srgbClr val="252525"/>
                </a:solidFill>
                <a:latin typeface="Times New Roman"/>
                <a:cs typeface="Times New Roman"/>
              </a:rPr>
              <a:t>usually </a:t>
            </a:r>
            <a:r>
              <a:rPr sz="1600" spc="-30" dirty="0">
                <a:solidFill>
                  <a:srgbClr val="252525"/>
                </a:solidFill>
                <a:latin typeface="Times New Roman"/>
                <a:cs typeface="Times New Roman"/>
              </a:rPr>
              <a:t>differ </a:t>
            </a: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distinctly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from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those of  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primary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packaging, </a:t>
            </a:r>
            <a:r>
              <a:rPr sz="1600" spc="-25" dirty="0">
                <a:solidFill>
                  <a:srgbClr val="252525"/>
                </a:solidFill>
                <a:latin typeface="Times New Roman"/>
                <a:cs typeface="Times New Roman"/>
              </a:rPr>
              <a:t>although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purpose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1600" spc="10" dirty="0">
                <a:solidFill>
                  <a:srgbClr val="252525"/>
                </a:solidFill>
                <a:latin typeface="Times New Roman"/>
                <a:cs typeface="Times New Roman"/>
              </a:rPr>
              <a:t>both 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types </a:t>
            </a:r>
            <a:r>
              <a:rPr sz="1600" spc="-80" dirty="0">
                <a:solidFill>
                  <a:srgbClr val="252525"/>
                </a:solidFill>
                <a:latin typeface="Times New Roman"/>
                <a:cs typeface="Times New Roman"/>
              </a:rPr>
              <a:t>may </a:t>
            </a:r>
            <a:r>
              <a:rPr sz="1600" spc="-25" dirty="0">
                <a:solidFill>
                  <a:srgbClr val="252525"/>
                </a:solidFill>
                <a:latin typeface="Times New Roman"/>
                <a:cs typeface="Times New Roman"/>
              </a:rPr>
              <a:t>at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times </a:t>
            </a: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converge. Secondary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can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1600" spc="-50" dirty="0">
                <a:solidFill>
                  <a:srgbClr val="252525"/>
                </a:solidFill>
                <a:latin typeface="Times New Roman"/>
                <a:cs typeface="Times New Roman"/>
              </a:rPr>
              <a:t>said </a:t>
            </a:r>
            <a:r>
              <a:rPr sz="1600" spc="1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have </a:t>
            </a:r>
            <a:r>
              <a:rPr sz="1600" spc="-30" dirty="0">
                <a:solidFill>
                  <a:srgbClr val="252525"/>
                </a:solidFill>
                <a:latin typeface="Times New Roman"/>
                <a:cs typeface="Times New Roman"/>
              </a:rPr>
              <a:t>two central  </a:t>
            </a:r>
            <a:r>
              <a:rPr sz="1600" spc="-25" dirty="0">
                <a:solidFill>
                  <a:srgbClr val="252525"/>
                </a:solidFill>
                <a:latin typeface="Times New Roman"/>
                <a:cs typeface="Times New Roman"/>
              </a:rPr>
              <a:t>functions:</a:t>
            </a:r>
            <a:endParaRPr sz="1600" dirty="0">
              <a:latin typeface="Times New Roman"/>
              <a:cs typeface="Times New Roman"/>
            </a:endParaRPr>
          </a:p>
          <a:p>
            <a:pPr marL="299085" marR="103505" indent="-287020">
              <a:lnSpc>
                <a:spcPct val="80000"/>
              </a:lnSpc>
              <a:spcBef>
                <a:spcPts val="995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Branding </a:t>
            </a:r>
            <a:r>
              <a:rPr sz="1600" spc="-85" dirty="0">
                <a:solidFill>
                  <a:srgbClr val="252525"/>
                </a:solidFill>
                <a:latin typeface="Times New Roman"/>
                <a:cs typeface="Times New Roman"/>
              </a:rPr>
              <a:t>&amp; </a:t>
            </a:r>
            <a:r>
              <a:rPr sz="1600" spc="-70" dirty="0">
                <a:solidFill>
                  <a:srgbClr val="252525"/>
                </a:solidFill>
                <a:latin typeface="Times New Roman"/>
                <a:cs typeface="Times New Roman"/>
              </a:rPr>
              <a:t>Display. </a:t>
            </a: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Secondary </a:t>
            </a:r>
            <a:r>
              <a:rPr sz="1600" spc="-60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1600" spc="-70" dirty="0">
                <a:solidFill>
                  <a:srgbClr val="252525"/>
                </a:solidFill>
                <a:latin typeface="Times New Roman"/>
                <a:cs typeface="Times New Roman"/>
              </a:rPr>
              <a:t>plays </a:t>
            </a:r>
            <a:r>
              <a:rPr sz="1600" spc="-6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vital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role in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marketing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strategy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surrounding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product. </a:t>
            </a:r>
            <a:r>
              <a:rPr sz="1600" spc="-25" dirty="0">
                <a:solidFill>
                  <a:srgbClr val="252525"/>
                </a:solidFill>
                <a:latin typeface="Times New Roman"/>
                <a:cs typeface="Times New Roman"/>
              </a:rPr>
              <a:t>This </a:t>
            </a:r>
            <a:r>
              <a:rPr sz="1600" spc="-65" dirty="0">
                <a:solidFill>
                  <a:srgbClr val="252525"/>
                </a:solidFill>
                <a:latin typeface="Times New Roman"/>
                <a:cs typeface="Times New Roman"/>
              </a:rPr>
              <a:t>is especially  </a:t>
            </a: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relevant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case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1600" spc="-60" dirty="0">
                <a:solidFill>
                  <a:srgbClr val="252525"/>
                </a:solidFill>
                <a:latin typeface="Times New Roman"/>
                <a:cs typeface="Times New Roman"/>
              </a:rPr>
              <a:t>display</a:t>
            </a: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252525"/>
                </a:solidFill>
                <a:latin typeface="Times New Roman"/>
                <a:cs typeface="Times New Roman"/>
              </a:rPr>
              <a:t>packaging.</a:t>
            </a:r>
            <a:endParaRPr sz="1600" dirty="0">
              <a:latin typeface="Times New Roman"/>
              <a:cs typeface="Times New Roman"/>
            </a:endParaRPr>
          </a:p>
          <a:p>
            <a:pPr marL="299085" marR="389255" indent="-287020">
              <a:lnSpc>
                <a:spcPts val="1540"/>
              </a:lnSpc>
              <a:spcBef>
                <a:spcPts val="965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400685" algn="l"/>
                <a:tab pos="401320" algn="l"/>
              </a:tabLst>
            </a:pPr>
            <a:r>
              <a:rPr dirty="0"/>
              <a:t>	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Logistics. </a:t>
            </a: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Secondary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serves </a:t>
            </a:r>
            <a:r>
              <a:rPr sz="1600" spc="1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group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several 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products together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ease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handling, </a:t>
            </a:r>
            <a:r>
              <a:rPr sz="1600" dirty="0">
                <a:solidFill>
                  <a:srgbClr val="252525"/>
                </a:solidFill>
                <a:latin typeface="Times New Roman"/>
                <a:cs typeface="Times New Roman"/>
              </a:rPr>
              <a:t>transport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storage. </a:t>
            </a:r>
            <a:r>
              <a:rPr sz="1600" spc="-25" dirty="0">
                <a:solidFill>
                  <a:srgbClr val="252525"/>
                </a:solidFill>
                <a:latin typeface="Times New Roman"/>
                <a:cs typeface="Times New Roman"/>
              </a:rPr>
              <a:t>This 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means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that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secondary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must be </a:t>
            </a:r>
            <a:r>
              <a:rPr sz="1600" spc="-50" dirty="0">
                <a:solidFill>
                  <a:srgbClr val="252525"/>
                </a:solidFill>
                <a:latin typeface="Times New Roman"/>
                <a:cs typeface="Times New Roman"/>
              </a:rPr>
              <a:t>able</a:t>
            </a:r>
            <a:r>
              <a:rPr sz="1600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15" dirty="0">
                <a:solidFill>
                  <a:srgbClr val="252525"/>
                </a:solidFill>
                <a:latin typeface="Times New Roman"/>
                <a:cs typeface="Times New Roman"/>
              </a:rPr>
              <a:t>to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10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solidFill>
                  <a:srgbClr val="252525"/>
                </a:solidFill>
                <a:latin typeface="Times New Roman"/>
                <a:cs typeface="Times New Roman"/>
              </a:rPr>
              <a:t>contain </a:t>
            </a:r>
            <a:r>
              <a:rPr sz="1600" spc="-70" dirty="0">
                <a:solidFill>
                  <a:srgbClr val="252525"/>
                </a:solidFill>
                <a:latin typeface="Times New Roman"/>
                <a:cs typeface="Times New Roman"/>
              </a:rPr>
              <a:t>relatively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large </a:t>
            </a: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volumes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primary </a:t>
            </a:r>
            <a:r>
              <a:rPr sz="1600" spc="-50" dirty="0">
                <a:solidFill>
                  <a:srgbClr val="252525"/>
                </a:solidFill>
                <a:latin typeface="Times New Roman"/>
                <a:cs typeface="Times New Roman"/>
              </a:rPr>
              <a:t>packaged</a:t>
            </a:r>
            <a:r>
              <a:rPr sz="1600" spc="10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25" dirty="0">
                <a:solidFill>
                  <a:srgbClr val="252525"/>
                </a:solidFill>
                <a:latin typeface="Times New Roman"/>
                <a:cs typeface="Times New Roman"/>
              </a:rPr>
              <a:t>products.</a:t>
            </a:r>
            <a:endParaRPr sz="1600" dirty="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solidFill>
                  <a:srgbClr val="252525"/>
                </a:solidFill>
                <a:latin typeface="Times New Roman"/>
                <a:cs typeface="Times New Roman"/>
              </a:rPr>
              <a:t>transport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product </a:t>
            </a:r>
            <a:r>
              <a:rPr sz="1600" spc="-65" dirty="0">
                <a:solidFill>
                  <a:srgbClr val="252525"/>
                </a:solidFill>
                <a:latin typeface="Times New Roman"/>
                <a:cs typeface="Times New Roman"/>
              </a:rPr>
              <a:t>safely </a:t>
            </a:r>
            <a:r>
              <a:rPr sz="1600" spc="1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its </a:t>
            </a:r>
            <a:r>
              <a:rPr sz="1600" spc="-50" dirty="0">
                <a:solidFill>
                  <a:srgbClr val="252525"/>
                </a:solidFill>
                <a:latin typeface="Times New Roman"/>
                <a:cs typeface="Times New Roman"/>
              </a:rPr>
              <a:t>retail </a:t>
            </a:r>
            <a:r>
              <a:rPr sz="1600" spc="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consumer</a:t>
            </a:r>
            <a:r>
              <a:rPr sz="1600" spc="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30" dirty="0">
                <a:solidFill>
                  <a:srgbClr val="252525"/>
                </a:solidFill>
                <a:latin typeface="Times New Roman"/>
                <a:cs typeface="Times New Roman"/>
              </a:rPr>
              <a:t>destination.</a:t>
            </a:r>
            <a:endParaRPr sz="1600" dirty="0">
              <a:latin typeface="Times New Roman"/>
              <a:cs typeface="Times New Roman"/>
            </a:endParaRPr>
          </a:p>
          <a:p>
            <a:pPr marL="299085" marR="199390" indent="-287020">
              <a:lnSpc>
                <a:spcPts val="1540"/>
              </a:lnSpc>
              <a:spcBef>
                <a:spcPts val="969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Secondary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packaging </a:t>
            </a:r>
            <a:r>
              <a:rPr sz="1600" spc="-6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intended </a:t>
            </a:r>
            <a:r>
              <a:rPr sz="1600" spc="1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protect </a:t>
            </a:r>
            <a:r>
              <a:rPr sz="1600" spc="10" dirty="0">
                <a:solidFill>
                  <a:srgbClr val="252525"/>
                </a:solidFill>
                <a:latin typeface="Times New Roman"/>
                <a:cs typeface="Times New Roman"/>
              </a:rPr>
              <a:t>not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only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product, </a:t>
            </a:r>
            <a:r>
              <a:rPr sz="1600" dirty="0">
                <a:solidFill>
                  <a:srgbClr val="252525"/>
                </a:solidFill>
                <a:latin typeface="Times New Roman"/>
                <a:cs typeface="Times New Roman"/>
              </a:rPr>
              <a:t>but </a:t>
            </a:r>
            <a:r>
              <a:rPr sz="1600" spc="-50" dirty="0">
                <a:solidFill>
                  <a:srgbClr val="252525"/>
                </a:solidFill>
                <a:latin typeface="Times New Roman"/>
                <a:cs typeface="Times New Roman"/>
              </a:rPr>
              <a:t>also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spc="-40" dirty="0">
                <a:solidFill>
                  <a:srgbClr val="252525"/>
                </a:solidFill>
                <a:latin typeface="Times New Roman"/>
                <a:cs typeface="Times New Roman"/>
              </a:rPr>
              <a:t>primary </a:t>
            </a:r>
            <a:r>
              <a:rPr sz="1600" spc="-55" dirty="0">
                <a:solidFill>
                  <a:srgbClr val="252525"/>
                </a:solidFill>
                <a:latin typeface="Times New Roman"/>
                <a:cs typeface="Times New Roman"/>
              </a:rPr>
              <a:t>packaging, </a:t>
            </a: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which </a:t>
            </a:r>
            <a:r>
              <a:rPr sz="1600" spc="-10" dirty="0">
                <a:solidFill>
                  <a:srgbClr val="252525"/>
                </a:solidFill>
                <a:latin typeface="Times New Roman"/>
                <a:cs typeface="Times New Roman"/>
              </a:rPr>
              <a:t>often </a:t>
            </a:r>
            <a:r>
              <a:rPr sz="1600" spc="-65" dirty="0">
                <a:solidFill>
                  <a:srgbClr val="252525"/>
                </a:solidFill>
                <a:latin typeface="Times New Roman"/>
                <a:cs typeface="Times New Roman"/>
              </a:rPr>
              <a:t>is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spc="-60" dirty="0">
                <a:solidFill>
                  <a:srgbClr val="252525"/>
                </a:solidFill>
                <a:latin typeface="Times New Roman"/>
                <a:cs typeface="Times New Roman"/>
              </a:rPr>
              <a:t>packaging 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most </a:t>
            </a:r>
            <a:r>
              <a:rPr sz="1600" spc="-60" dirty="0">
                <a:solidFill>
                  <a:srgbClr val="252525"/>
                </a:solidFill>
                <a:latin typeface="Times New Roman"/>
                <a:cs typeface="Times New Roman"/>
              </a:rPr>
              <a:t>visible </a:t>
            </a:r>
            <a:r>
              <a:rPr sz="1600" spc="1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16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spc="-20" dirty="0">
                <a:solidFill>
                  <a:srgbClr val="252525"/>
                </a:solidFill>
                <a:latin typeface="Times New Roman"/>
                <a:cs typeface="Times New Roman"/>
              </a:rPr>
              <a:t>consumer </a:t>
            </a:r>
            <a:r>
              <a:rPr sz="1600" spc="-35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1600" spc="-45" dirty="0">
                <a:solidFill>
                  <a:srgbClr val="252525"/>
                </a:solidFill>
                <a:latin typeface="Times New Roman"/>
                <a:cs typeface="Times New Roman"/>
              </a:rPr>
              <a:t>retail</a:t>
            </a:r>
            <a:r>
              <a:rPr sz="1600" spc="9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spc="-65" dirty="0">
                <a:solidFill>
                  <a:srgbClr val="252525"/>
                </a:solidFill>
                <a:latin typeface="Times New Roman"/>
                <a:cs typeface="Times New Roman"/>
              </a:rPr>
              <a:t>displays.</a:t>
            </a:r>
            <a:endParaRPr sz="1600" dirty="0">
              <a:latin typeface="Times New Roman"/>
              <a:cs typeface="Times New Roman"/>
            </a:endParaRPr>
          </a:p>
          <a:p>
            <a:pPr marL="299085" marR="1242060" indent="-287020">
              <a:lnSpc>
                <a:spcPct val="80000"/>
              </a:lnSpc>
              <a:spcBef>
                <a:spcPts val="990"/>
              </a:spcBef>
              <a:buClr>
                <a:srgbClr val="B05E28"/>
              </a:buClr>
              <a:buSzPct val="112500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16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most </a:t>
            </a:r>
            <a:r>
              <a:rPr sz="1600" b="1" spc="15" dirty="0">
                <a:solidFill>
                  <a:srgbClr val="252525"/>
                </a:solidFill>
                <a:latin typeface="Times New Roman"/>
                <a:cs typeface="Times New Roman"/>
              </a:rPr>
              <a:t>common </a:t>
            </a:r>
            <a:r>
              <a:rPr sz="16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examples </a:t>
            </a:r>
            <a:r>
              <a:rPr sz="16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of secondary </a:t>
            </a:r>
            <a:r>
              <a:rPr sz="1600" b="1" dirty="0">
                <a:solidFill>
                  <a:srgbClr val="252525"/>
                </a:solidFill>
                <a:latin typeface="Times New Roman"/>
                <a:cs typeface="Times New Roman"/>
              </a:rPr>
              <a:t>packaging include </a:t>
            </a:r>
            <a:r>
              <a:rPr sz="16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cardboard </a:t>
            </a:r>
            <a:r>
              <a:rPr sz="1600" b="1" spc="-10" dirty="0">
                <a:solidFill>
                  <a:srgbClr val="252525"/>
                </a:solidFill>
                <a:latin typeface="Times New Roman"/>
                <a:cs typeface="Times New Roman"/>
              </a:rPr>
              <a:t>cartons, </a:t>
            </a:r>
            <a:r>
              <a:rPr sz="1600" b="1" spc="-40" dirty="0">
                <a:solidFill>
                  <a:srgbClr val="252525"/>
                </a:solidFill>
                <a:latin typeface="Times New Roman"/>
                <a:cs typeface="Times New Roman"/>
              </a:rPr>
              <a:t>cardboard </a:t>
            </a:r>
            <a:r>
              <a:rPr sz="1600" b="1" spc="5" dirty="0">
                <a:solidFill>
                  <a:srgbClr val="252525"/>
                </a:solidFill>
                <a:latin typeface="Times New Roman"/>
                <a:cs typeface="Times New Roman"/>
              </a:rPr>
              <a:t>boxes </a:t>
            </a:r>
            <a:r>
              <a:rPr sz="16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and  </a:t>
            </a:r>
            <a:r>
              <a:rPr sz="1600" b="1" dirty="0">
                <a:solidFill>
                  <a:srgbClr val="252525"/>
                </a:solidFill>
                <a:latin typeface="Times New Roman"/>
                <a:cs typeface="Times New Roman"/>
              </a:rPr>
              <a:t>cardboard/plastic</a:t>
            </a:r>
            <a:r>
              <a:rPr sz="1600" b="1" spc="4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1600" b="1" spc="-15" dirty="0">
                <a:solidFill>
                  <a:srgbClr val="252525"/>
                </a:solidFill>
                <a:latin typeface="Times New Roman"/>
                <a:cs typeface="Times New Roman"/>
              </a:rPr>
              <a:t>crates.</a:t>
            </a:r>
            <a:endParaRPr sz="1600" dirty="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F48B1C-E358-4463-BC03-BDA70E45E8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783463"/>
            <a:ext cx="164522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64944" y="1293113"/>
            <a:ext cx="926020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85" dirty="0">
                <a:latin typeface="Times New Roman"/>
                <a:cs typeface="Times New Roman"/>
              </a:rPr>
              <a:t>General </a:t>
            </a:r>
            <a:r>
              <a:rPr sz="4000" b="1" spc="10" dirty="0">
                <a:latin typeface="Times New Roman"/>
                <a:cs typeface="Times New Roman"/>
              </a:rPr>
              <a:t>Packaging </a:t>
            </a:r>
            <a:r>
              <a:rPr sz="4000" b="1" dirty="0">
                <a:latin typeface="Times New Roman"/>
                <a:cs typeface="Times New Roman"/>
              </a:rPr>
              <a:t>Guidelines </a:t>
            </a:r>
            <a:r>
              <a:rPr sz="4000" b="1" spc="-229" dirty="0">
                <a:latin typeface="Arial"/>
                <a:cs typeface="Arial"/>
              </a:rPr>
              <a:t>–</a:t>
            </a:r>
            <a:r>
              <a:rPr sz="4000" b="1" spc="-70" dirty="0">
                <a:latin typeface="Arial"/>
                <a:cs typeface="Arial"/>
              </a:rPr>
              <a:t> </a:t>
            </a:r>
            <a:r>
              <a:rPr sz="4000" b="1" spc="-75" dirty="0">
                <a:latin typeface="Times New Roman"/>
                <a:cs typeface="Times New Roman"/>
              </a:rPr>
              <a:t>Mebelkart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4394" y="2463165"/>
            <a:ext cx="4868545" cy="1638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General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Packing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Methods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follow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these 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two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most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popular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packing</a:t>
            </a:r>
            <a:r>
              <a:rPr sz="2400" spc="6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methods</a:t>
            </a:r>
            <a:endParaRPr sz="2400">
              <a:latin typeface="Times New Roman"/>
              <a:cs typeface="Times New Roman"/>
            </a:endParaRPr>
          </a:p>
          <a:p>
            <a:pPr marL="299085" marR="89535" indent="-287020">
              <a:lnSpc>
                <a:spcPct val="100000"/>
              </a:lnSpc>
              <a:spcBef>
                <a:spcPts val="117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These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are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shared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you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reduce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damages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due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15" dirty="0">
                <a:solidFill>
                  <a:srgbClr val="252525"/>
                </a:solidFill>
                <a:latin typeface="Times New Roman"/>
                <a:cs typeface="Times New Roman"/>
              </a:rPr>
              <a:t>poor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packaging</a:t>
            </a:r>
            <a:r>
              <a:rPr sz="2400" spc="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Issue.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917435" y="2491739"/>
            <a:ext cx="3979164" cy="26532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31849" y="4908295"/>
            <a:ext cx="90163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latin typeface="Times New Roman"/>
                <a:cs typeface="Times New Roman"/>
              </a:rPr>
              <a:t>Disclaimer:</a:t>
            </a:r>
            <a:endParaRPr sz="1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These </a:t>
            </a:r>
            <a:r>
              <a:rPr sz="1800" spc="-45" dirty="0">
                <a:latin typeface="Times New Roman"/>
                <a:cs typeface="Times New Roman"/>
              </a:rPr>
              <a:t>are </a:t>
            </a:r>
            <a:r>
              <a:rPr sz="1800" spc="-70" dirty="0">
                <a:latin typeface="Times New Roman"/>
                <a:cs typeface="Times New Roman"/>
              </a:rPr>
              <a:t>a </a:t>
            </a:r>
            <a:r>
              <a:rPr sz="1800" spc="-25" dirty="0">
                <a:latin typeface="Times New Roman"/>
                <a:cs typeface="Times New Roman"/>
              </a:rPr>
              <a:t>set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5" dirty="0">
                <a:latin typeface="Times New Roman"/>
                <a:cs typeface="Times New Roman"/>
              </a:rPr>
              <a:t>guidelines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30" dirty="0">
                <a:latin typeface="Times New Roman"/>
                <a:cs typeface="Times New Roman"/>
              </a:rPr>
              <a:t>ensure </a:t>
            </a:r>
            <a:r>
              <a:rPr sz="1800" spc="-5" dirty="0">
                <a:latin typeface="Times New Roman"/>
                <a:cs typeface="Times New Roman"/>
              </a:rPr>
              <a:t>good </a:t>
            </a:r>
            <a:r>
              <a:rPr sz="1800" spc="-65" dirty="0">
                <a:latin typeface="Times New Roman"/>
                <a:cs typeface="Times New Roman"/>
              </a:rPr>
              <a:t>quality </a:t>
            </a:r>
            <a:r>
              <a:rPr sz="1800" spc="-55" dirty="0">
                <a:latin typeface="Times New Roman"/>
                <a:cs typeface="Times New Roman"/>
              </a:rPr>
              <a:t>packing </a:t>
            </a:r>
            <a:r>
              <a:rPr sz="1800" spc="-20" dirty="0">
                <a:latin typeface="Times New Roman"/>
                <a:cs typeface="Times New Roman"/>
              </a:rPr>
              <a:t>and </a:t>
            </a:r>
            <a:r>
              <a:rPr sz="1800" spc="-60" dirty="0">
                <a:latin typeface="Times New Roman"/>
                <a:cs typeface="Times New Roman"/>
              </a:rPr>
              <a:t>packaging </a:t>
            </a:r>
            <a:r>
              <a:rPr sz="1800" spc="-30" dirty="0">
                <a:latin typeface="Times New Roman"/>
                <a:cs typeface="Times New Roman"/>
              </a:rPr>
              <a:t>requirements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spc="-50" dirty="0">
                <a:latin typeface="Times New Roman"/>
                <a:cs typeface="Times New Roman"/>
              </a:rPr>
              <a:t>each  </a:t>
            </a:r>
            <a:r>
              <a:rPr sz="1800" spc="-5" dirty="0">
                <a:latin typeface="Times New Roman"/>
                <a:cs typeface="Times New Roman"/>
              </a:rPr>
              <a:t>product </a:t>
            </a:r>
            <a:r>
              <a:rPr sz="1800" spc="-90" dirty="0">
                <a:latin typeface="Times New Roman"/>
                <a:cs typeface="Times New Roman"/>
              </a:rPr>
              <a:t>may </a:t>
            </a:r>
            <a:r>
              <a:rPr sz="1800" spc="-40" dirty="0">
                <a:latin typeface="Times New Roman"/>
                <a:cs typeface="Times New Roman"/>
              </a:rPr>
              <a:t>change according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20" dirty="0">
                <a:latin typeface="Times New Roman"/>
                <a:cs typeface="Times New Roman"/>
              </a:rPr>
              <a:t>nature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15" dirty="0">
                <a:latin typeface="Times New Roman"/>
                <a:cs typeface="Times New Roman"/>
              </a:rPr>
              <a:t>product,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30" dirty="0">
                <a:latin typeface="Times New Roman"/>
                <a:cs typeface="Times New Roman"/>
              </a:rPr>
              <a:t>requirement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60" dirty="0">
                <a:latin typeface="Times New Roman"/>
                <a:cs typeface="Times New Roman"/>
              </a:rPr>
              <a:t>packaging </a:t>
            </a:r>
            <a:r>
              <a:rPr sz="1800" spc="-85" dirty="0">
                <a:latin typeface="Times New Roman"/>
                <a:cs typeface="Times New Roman"/>
              </a:rPr>
              <a:t>may  </a:t>
            </a:r>
            <a:r>
              <a:rPr sz="1800" spc="-40" dirty="0">
                <a:latin typeface="Times New Roman"/>
                <a:cs typeface="Times New Roman"/>
              </a:rPr>
              <a:t>change </a:t>
            </a:r>
            <a:r>
              <a:rPr sz="1800" spc="-10" dirty="0">
                <a:latin typeface="Times New Roman"/>
                <a:cs typeface="Times New Roman"/>
              </a:rPr>
              <a:t>from </a:t>
            </a:r>
            <a:r>
              <a:rPr sz="1800" spc="-5" dirty="0">
                <a:latin typeface="Times New Roman"/>
                <a:cs typeface="Times New Roman"/>
              </a:rPr>
              <a:t>product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product the </a:t>
            </a:r>
            <a:r>
              <a:rPr sz="1800" spc="-25" dirty="0">
                <a:latin typeface="Times New Roman"/>
                <a:cs typeface="Times New Roman"/>
              </a:rPr>
              <a:t>need </a:t>
            </a:r>
            <a:r>
              <a:rPr sz="1800" dirty="0">
                <a:latin typeface="Times New Roman"/>
                <a:cs typeface="Times New Roman"/>
              </a:rPr>
              <a:t>of </a:t>
            </a:r>
            <a:r>
              <a:rPr sz="1800" spc="-50" dirty="0">
                <a:latin typeface="Times New Roman"/>
                <a:cs typeface="Times New Roman"/>
              </a:rPr>
              <a:t>which </a:t>
            </a:r>
            <a:r>
              <a:rPr sz="1800" spc="-70" dirty="0">
                <a:latin typeface="Times New Roman"/>
                <a:cs typeface="Times New Roman"/>
              </a:rPr>
              <a:t>is </a:t>
            </a:r>
            <a:r>
              <a:rPr sz="1800" spc="-40" dirty="0">
                <a:latin typeface="Times New Roman"/>
                <a:cs typeface="Times New Roman"/>
              </a:rPr>
              <a:t>left </a:t>
            </a:r>
            <a:r>
              <a:rPr sz="1800" spc="20" dirty="0">
                <a:latin typeface="Times New Roman"/>
                <a:cs typeface="Times New Roman"/>
              </a:rPr>
              <a:t>to </a:t>
            </a:r>
            <a:r>
              <a:rPr sz="1800" spc="-5" dirty="0">
                <a:latin typeface="Times New Roman"/>
                <a:cs typeface="Times New Roman"/>
              </a:rPr>
              <a:t>the </a:t>
            </a:r>
            <a:r>
              <a:rPr sz="1800" spc="-65" dirty="0">
                <a:latin typeface="Times New Roman"/>
                <a:cs typeface="Times New Roman"/>
              </a:rPr>
              <a:t>vendor’s </a:t>
            </a:r>
            <a:r>
              <a:rPr sz="1800" spc="-30" dirty="0">
                <a:latin typeface="Times New Roman"/>
                <a:cs typeface="Times New Roman"/>
              </a:rPr>
              <a:t>discretion </a:t>
            </a:r>
            <a:r>
              <a:rPr sz="1800" spc="-5" dirty="0">
                <a:latin typeface="Times New Roman"/>
                <a:cs typeface="Times New Roman"/>
              </a:rPr>
              <a:t>for </a:t>
            </a:r>
            <a:r>
              <a:rPr sz="1800" spc="-40" dirty="0">
                <a:latin typeface="Times New Roman"/>
                <a:cs typeface="Times New Roman"/>
              </a:rPr>
              <a:t>extra</a:t>
            </a:r>
            <a:r>
              <a:rPr sz="1800" spc="50" dirty="0">
                <a:latin typeface="Times New Roman"/>
                <a:cs typeface="Times New Roman"/>
              </a:rPr>
              <a:t> </a:t>
            </a:r>
            <a:r>
              <a:rPr sz="1800" spc="-50" dirty="0">
                <a:latin typeface="Times New Roman"/>
                <a:cs typeface="Times New Roman"/>
              </a:rPr>
              <a:t>padding.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56F60-775D-4292-BF15-5C3076E531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745666"/>
            <a:ext cx="172142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5983" y="2421635"/>
            <a:ext cx="9407525" cy="0"/>
          </a:xfrm>
          <a:custGeom>
            <a:avLst/>
            <a:gdLst/>
            <a:ahLst/>
            <a:cxnLst/>
            <a:rect l="l" t="t" r="r" b="b"/>
            <a:pathLst>
              <a:path w="9407525">
                <a:moveTo>
                  <a:pt x="0" y="0"/>
                </a:moveTo>
                <a:lnTo>
                  <a:pt x="9407271" y="0"/>
                </a:lnTo>
              </a:path>
            </a:pathLst>
          </a:custGeom>
          <a:ln w="15240">
            <a:solidFill>
              <a:srgbClr val="B05E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16146" y="725551"/>
            <a:ext cx="3756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Packing</a:t>
            </a:r>
            <a:r>
              <a:rPr spc="-65" dirty="0"/>
              <a:t> </a:t>
            </a:r>
            <a:r>
              <a:rPr spc="-50" dirty="0"/>
              <a:t>Methods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465064" y="2066544"/>
            <a:ext cx="5934710" cy="4095115"/>
            <a:chOff x="5465064" y="2066544"/>
            <a:chExt cx="5934710" cy="4095115"/>
          </a:xfrm>
        </p:grpSpPr>
        <p:sp>
          <p:nvSpPr>
            <p:cNvPr id="5" name="object 5"/>
            <p:cNvSpPr/>
            <p:nvPr/>
          </p:nvSpPr>
          <p:spPr>
            <a:xfrm>
              <a:off x="7854696" y="2471928"/>
              <a:ext cx="3544824" cy="24216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65064" y="2066544"/>
              <a:ext cx="3537203" cy="22143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72684" y="3877055"/>
              <a:ext cx="3646932" cy="22844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824585" y="1965452"/>
            <a:ext cx="5045075" cy="3728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1975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Single </a:t>
            </a:r>
            <a:r>
              <a:rPr sz="2400" b="1" spc="5" dirty="0">
                <a:latin typeface="Times New Roman"/>
                <a:cs typeface="Times New Roman"/>
              </a:rPr>
              <a:t>Box </a:t>
            </a:r>
            <a:r>
              <a:rPr sz="2400" b="1" spc="-5" dirty="0">
                <a:latin typeface="Times New Roman"/>
                <a:cs typeface="Times New Roman"/>
              </a:rPr>
              <a:t>Packing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  <a:p>
            <a:pPr marL="299085" marR="325120" indent="-287020">
              <a:lnSpc>
                <a:spcPts val="2380"/>
              </a:lnSpc>
              <a:spcBef>
                <a:spcPts val="40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Ship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non-fragile 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products </a:t>
            </a:r>
            <a:r>
              <a:rPr sz="2200" spc="-95" dirty="0">
                <a:solidFill>
                  <a:srgbClr val="252525"/>
                </a:solidFill>
                <a:latin typeface="Times New Roman"/>
                <a:cs typeface="Times New Roman"/>
              </a:rPr>
              <a:t>like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soft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goods 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inside 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sturdy </a:t>
            </a:r>
            <a:r>
              <a:rPr sz="2200" spc="-15" dirty="0">
                <a:solidFill>
                  <a:srgbClr val="252525"/>
                </a:solidFill>
                <a:latin typeface="Times New Roman"/>
                <a:cs typeface="Times New Roman"/>
              </a:rPr>
              <a:t>outer</a:t>
            </a:r>
            <a:r>
              <a:rPr sz="2200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box.</a:t>
            </a:r>
            <a:endParaRPr sz="2200">
              <a:latin typeface="Times New Roman"/>
              <a:cs typeface="Times New Roman"/>
            </a:endParaRPr>
          </a:p>
          <a:p>
            <a:pPr marL="299085" marR="5080" indent="-287020">
              <a:lnSpc>
                <a:spcPts val="2380"/>
              </a:lnSpc>
              <a:spcBef>
                <a:spcPts val="112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Place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goods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that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might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be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affected </a:t>
            </a:r>
            <a:r>
              <a:rPr sz="2200" spc="-100" dirty="0">
                <a:solidFill>
                  <a:srgbClr val="252525"/>
                </a:solidFill>
                <a:latin typeface="Times New Roman"/>
                <a:cs typeface="Times New Roman"/>
              </a:rPr>
              <a:t>by </a:t>
            </a:r>
            <a:r>
              <a:rPr sz="2200" spc="-25" dirty="0">
                <a:solidFill>
                  <a:srgbClr val="252525"/>
                </a:solidFill>
                <a:latin typeface="Times New Roman"/>
                <a:cs typeface="Times New Roman"/>
              </a:rPr>
              <a:t>dirt,  </a:t>
            </a:r>
            <a:r>
              <a:rPr sz="2200" spc="-70" dirty="0">
                <a:solidFill>
                  <a:srgbClr val="252525"/>
                </a:solidFill>
                <a:latin typeface="Times New Roman"/>
                <a:cs typeface="Times New Roman"/>
              </a:rPr>
              <a:t>water, </a:t>
            </a:r>
            <a:r>
              <a:rPr sz="2200" spc="5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200" spc="-65" dirty="0">
                <a:solidFill>
                  <a:srgbClr val="252525"/>
                </a:solidFill>
                <a:latin typeface="Times New Roman"/>
                <a:cs typeface="Times New Roman"/>
              </a:rPr>
              <a:t>wet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conditions </a:t>
            </a:r>
            <a:r>
              <a:rPr sz="2200" spc="-55" dirty="0">
                <a:solidFill>
                  <a:srgbClr val="252525"/>
                </a:solidFill>
                <a:latin typeface="Times New Roman"/>
                <a:cs typeface="Times New Roman"/>
              </a:rPr>
              <a:t>inside 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plastic</a:t>
            </a:r>
            <a:r>
              <a:rPr sz="2200" spc="32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95" dirty="0">
                <a:solidFill>
                  <a:srgbClr val="252525"/>
                </a:solidFill>
                <a:latin typeface="Times New Roman"/>
                <a:cs typeface="Times New Roman"/>
              </a:rPr>
              <a:t>bag.</a:t>
            </a:r>
            <a:endParaRPr sz="2200">
              <a:latin typeface="Times New Roman"/>
              <a:cs typeface="Times New Roman"/>
            </a:endParaRPr>
          </a:p>
          <a:p>
            <a:pPr marL="299085" marR="233679" indent="-287020">
              <a:lnSpc>
                <a:spcPts val="2380"/>
              </a:lnSpc>
              <a:spcBef>
                <a:spcPts val="112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200" spc="80" dirty="0">
                <a:solidFill>
                  <a:srgbClr val="252525"/>
                </a:solidFill>
                <a:latin typeface="Times New Roman"/>
                <a:cs typeface="Times New Roman"/>
              </a:rPr>
              <a:t>H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taping </a:t>
            </a:r>
            <a:r>
              <a:rPr sz="2200" spc="-10" dirty="0">
                <a:solidFill>
                  <a:srgbClr val="252525"/>
                </a:solidFill>
                <a:latin typeface="Times New Roman"/>
                <a:cs typeface="Times New Roman"/>
              </a:rPr>
              <a:t>method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sealing </a:t>
            </a:r>
            <a:r>
              <a:rPr sz="2200" spc="-60" dirty="0">
                <a:solidFill>
                  <a:srgbClr val="252525"/>
                </a:solidFill>
                <a:latin typeface="Times New Roman"/>
                <a:cs typeface="Times New Roman"/>
              </a:rPr>
              <a:t>your 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package.</a:t>
            </a:r>
            <a:endParaRPr sz="22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825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strong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tape </a:t>
            </a: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designed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for</a:t>
            </a:r>
            <a:r>
              <a:rPr sz="2200" spc="1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40" dirty="0">
                <a:solidFill>
                  <a:srgbClr val="252525"/>
                </a:solidFill>
                <a:latin typeface="Times New Roman"/>
                <a:cs typeface="Times New Roman"/>
              </a:rPr>
              <a:t>shipping</a:t>
            </a:r>
            <a:endParaRPr sz="2200">
              <a:latin typeface="Times New Roman"/>
              <a:cs typeface="Times New Roman"/>
            </a:endParaRPr>
          </a:p>
          <a:p>
            <a:pPr marL="299085" marR="263525" indent="-287020">
              <a:lnSpc>
                <a:spcPts val="2380"/>
              </a:lnSpc>
              <a:spcBef>
                <a:spcPts val="1160"/>
              </a:spcBef>
              <a:buClr>
                <a:srgbClr val="B05E28"/>
              </a:buClr>
              <a:buSzPct val="113636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2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200" spc="-8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single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address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label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that </a:t>
            </a:r>
            <a:r>
              <a:rPr sz="2200" spc="-45" dirty="0">
                <a:solidFill>
                  <a:srgbClr val="252525"/>
                </a:solidFill>
                <a:latin typeface="Times New Roman"/>
                <a:cs typeface="Times New Roman"/>
              </a:rPr>
              <a:t>has </a:t>
            </a:r>
            <a:r>
              <a:rPr sz="2200" spc="-80" dirty="0">
                <a:solidFill>
                  <a:srgbClr val="252525"/>
                </a:solidFill>
                <a:latin typeface="Times New Roman"/>
                <a:cs typeface="Times New Roman"/>
              </a:rPr>
              <a:t>clear,  </a:t>
            </a:r>
            <a:r>
              <a:rPr sz="2200" spc="-35" dirty="0">
                <a:solidFill>
                  <a:srgbClr val="252525"/>
                </a:solidFill>
                <a:latin typeface="Times New Roman"/>
                <a:cs typeface="Times New Roman"/>
              </a:rPr>
              <a:t>complete </a:t>
            </a:r>
            <a:r>
              <a:rPr sz="2200" spc="-75" dirty="0">
                <a:solidFill>
                  <a:srgbClr val="252525"/>
                </a:solidFill>
                <a:latin typeface="Times New Roman"/>
                <a:cs typeface="Times New Roman"/>
              </a:rPr>
              <a:t>delivery </a:t>
            </a:r>
            <a:r>
              <a:rPr sz="22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200" spc="-5" dirty="0">
                <a:solidFill>
                  <a:srgbClr val="252525"/>
                </a:solidFill>
                <a:latin typeface="Times New Roman"/>
                <a:cs typeface="Times New Roman"/>
              </a:rPr>
              <a:t>return</a:t>
            </a:r>
            <a:r>
              <a:rPr sz="2200" spc="15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252525"/>
                </a:solidFill>
                <a:latin typeface="Times New Roman"/>
                <a:cs typeface="Times New Roman"/>
              </a:rPr>
              <a:t>information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3BC0EA8-5A4A-4091-A57F-25F159EAA6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746761"/>
            <a:ext cx="164592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146" y="750773"/>
            <a:ext cx="3758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Packing</a:t>
            </a:r>
            <a:r>
              <a:rPr spc="-50" dirty="0"/>
              <a:t> 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7050023" y="3154679"/>
            <a:ext cx="4466844" cy="2552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4394" y="1800876"/>
            <a:ext cx="9441815" cy="3950335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700"/>
              </a:spcBef>
              <a:tabLst>
                <a:tab pos="241935" algn="l"/>
                <a:tab pos="9428480" algn="l"/>
              </a:tabLst>
            </a:pPr>
            <a:r>
              <a:rPr sz="2400" b="1" u="heavy" dirty="0">
                <a:uFill>
                  <a:solidFill>
                    <a:srgbClr val="B05E2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heavy" spc="-50" dirty="0">
                <a:uFill>
                  <a:solidFill>
                    <a:srgbClr val="B05E28"/>
                  </a:solidFill>
                </a:uFill>
                <a:latin typeface="Times New Roman"/>
                <a:cs typeface="Times New Roman"/>
              </a:rPr>
              <a:t>BOX </a:t>
            </a:r>
            <a:r>
              <a:rPr sz="2400" b="1" u="heavy" spc="150" dirty="0">
                <a:uFill>
                  <a:solidFill>
                    <a:srgbClr val="B05E28"/>
                  </a:solidFill>
                </a:uFill>
                <a:latin typeface="Times New Roman"/>
                <a:cs typeface="Times New Roman"/>
              </a:rPr>
              <a:t>IN </a:t>
            </a:r>
            <a:r>
              <a:rPr sz="2400" b="1" u="heavy" spc="-50" dirty="0">
                <a:uFill>
                  <a:solidFill>
                    <a:srgbClr val="B05E28"/>
                  </a:solidFill>
                </a:uFill>
                <a:latin typeface="Times New Roman"/>
                <a:cs typeface="Times New Roman"/>
              </a:rPr>
              <a:t>BOX</a:t>
            </a:r>
            <a:r>
              <a:rPr sz="2400" b="1" u="heavy" spc="-180" dirty="0">
                <a:uFill>
                  <a:solidFill>
                    <a:srgbClr val="B05E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75" dirty="0">
                <a:uFill>
                  <a:solidFill>
                    <a:srgbClr val="B05E28"/>
                  </a:solidFill>
                </a:uFill>
                <a:latin typeface="Times New Roman"/>
                <a:cs typeface="Times New Roman"/>
              </a:rPr>
              <a:t>PACKING	</a:t>
            </a:r>
            <a:endParaRPr sz="2400">
              <a:latin typeface="Times New Roman"/>
              <a:cs typeface="Times New Roman"/>
            </a:endParaRPr>
          </a:p>
          <a:p>
            <a:pPr marL="299085" marR="4037329" indent="-287020">
              <a:lnSpc>
                <a:spcPct val="100000"/>
              </a:lnSpc>
              <a:spcBef>
                <a:spcPts val="220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b="1" spc="-90" dirty="0">
                <a:solidFill>
                  <a:srgbClr val="252525"/>
                </a:solidFill>
                <a:latin typeface="Times New Roman"/>
                <a:cs typeface="Times New Roman"/>
              </a:rPr>
              <a:t>For </a:t>
            </a:r>
            <a:r>
              <a:rPr sz="2400" b="1" spc="-30" dirty="0">
                <a:solidFill>
                  <a:srgbClr val="252525"/>
                </a:solidFill>
                <a:latin typeface="Times New Roman"/>
                <a:cs typeface="Times New Roman"/>
              </a:rPr>
              <a:t>fragile </a:t>
            </a:r>
            <a:r>
              <a:rPr sz="2400" b="1" spc="-20" dirty="0">
                <a:solidFill>
                  <a:srgbClr val="252525"/>
                </a:solidFill>
                <a:latin typeface="Times New Roman"/>
                <a:cs typeface="Times New Roman"/>
              </a:rPr>
              <a:t>products,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Individually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wrap 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them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in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minimum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2"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thickness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air-  cellular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cushioning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material.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(Bubble</a:t>
            </a:r>
            <a:r>
              <a:rPr sz="2400" spc="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90" dirty="0">
                <a:solidFill>
                  <a:srgbClr val="252525"/>
                </a:solidFill>
                <a:latin typeface="Times New Roman"/>
                <a:cs typeface="Times New Roman"/>
              </a:rPr>
              <a:t>Wrap)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85" dirty="0">
                <a:solidFill>
                  <a:srgbClr val="252525"/>
                </a:solidFill>
                <a:latin typeface="Times New Roman"/>
                <a:cs typeface="Times New Roman"/>
              </a:rPr>
              <a:t>Wrap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inner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box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with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2"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thickness</a:t>
            </a:r>
            <a:r>
              <a:rPr sz="2400" spc="24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299085" marR="3850640">
              <a:lnSpc>
                <a:spcPct val="100000"/>
              </a:lnSpc>
            </a:pP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air-cellular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cushioning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material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at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least 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2"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cushioning </a:t>
            </a:r>
            <a:r>
              <a:rPr sz="2400" spc="-60" dirty="0">
                <a:solidFill>
                  <a:srgbClr val="252525"/>
                </a:solidFill>
                <a:latin typeface="Times New Roman"/>
                <a:cs typeface="Times New Roman"/>
              </a:rPr>
              <a:t>material </a:t>
            </a:r>
            <a:r>
              <a:rPr sz="2400" spc="25" dirty="0">
                <a:solidFill>
                  <a:srgbClr val="252525"/>
                </a:solidFill>
                <a:latin typeface="Times New Roman"/>
                <a:cs typeface="Times New Roman"/>
              </a:rPr>
              <a:t>to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fill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55" dirty="0">
                <a:solidFill>
                  <a:srgbClr val="252525"/>
                </a:solidFill>
                <a:latin typeface="Times New Roman"/>
                <a:cs typeface="Times New Roman"/>
              </a:rPr>
              <a:t>spaces 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between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inner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box </a:t>
            </a:r>
            <a:r>
              <a:rPr sz="2400" spc="-25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outer </a:t>
            </a:r>
            <a:r>
              <a:rPr sz="2400" spc="-40" dirty="0">
                <a:solidFill>
                  <a:srgbClr val="252525"/>
                </a:solidFill>
                <a:latin typeface="Times New Roman"/>
                <a:cs typeface="Times New Roman"/>
              </a:rPr>
              <a:t>box </a:t>
            </a:r>
            <a:r>
              <a:rPr sz="2400" spc="20" dirty="0">
                <a:solidFill>
                  <a:srgbClr val="252525"/>
                </a:solidFill>
                <a:latin typeface="Times New Roman"/>
                <a:cs typeface="Times New Roman"/>
              </a:rPr>
              <a:t>on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top, </a:t>
            </a: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bottom,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and </a:t>
            </a:r>
            <a:r>
              <a:rPr sz="2400" spc="-114" dirty="0">
                <a:solidFill>
                  <a:srgbClr val="252525"/>
                </a:solidFill>
                <a:latin typeface="Times New Roman"/>
                <a:cs typeface="Times New Roman"/>
              </a:rPr>
              <a:t>all</a:t>
            </a:r>
            <a:r>
              <a:rPr sz="2400" spc="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80" dirty="0">
                <a:solidFill>
                  <a:srgbClr val="252525"/>
                </a:solidFill>
                <a:latin typeface="Times New Roman"/>
                <a:cs typeface="Times New Roman"/>
              </a:rPr>
              <a:t>sides.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94BE00-4CEA-4ECC-ABD5-ECA7DD4AD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750773"/>
            <a:ext cx="165792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16146" y="1163574"/>
            <a:ext cx="3756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45" dirty="0"/>
              <a:t>Packing</a:t>
            </a:r>
            <a:r>
              <a:rPr spc="-65" dirty="0"/>
              <a:t> </a:t>
            </a:r>
            <a:r>
              <a:rPr spc="-50" dirty="0"/>
              <a:t>Methods</a:t>
            </a:r>
          </a:p>
        </p:txBody>
      </p:sp>
      <p:sp>
        <p:nvSpPr>
          <p:cNvPr id="3" name="object 3"/>
          <p:cNvSpPr/>
          <p:nvPr/>
        </p:nvSpPr>
        <p:spPr>
          <a:xfrm>
            <a:off x="5765291" y="2945892"/>
            <a:ext cx="5401056" cy="2247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74394" y="1970995"/>
            <a:ext cx="9441815" cy="327914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585"/>
              </a:spcBef>
              <a:tabLst>
                <a:tab pos="238760" algn="l"/>
                <a:tab pos="9428480" algn="l"/>
              </a:tabLst>
            </a:pPr>
            <a:r>
              <a:rPr sz="2400" b="1" u="heavy" dirty="0">
                <a:uFill>
                  <a:solidFill>
                    <a:srgbClr val="B05E28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400" b="1" u="heavy" spc="-15" dirty="0">
                <a:uFill>
                  <a:solidFill>
                    <a:srgbClr val="B05E28"/>
                  </a:solidFill>
                </a:uFill>
                <a:latin typeface="Times New Roman"/>
                <a:cs typeface="Times New Roman"/>
              </a:rPr>
              <a:t>Rolled</a:t>
            </a:r>
            <a:r>
              <a:rPr sz="2400" b="1" u="heavy" spc="-75" dirty="0">
                <a:uFill>
                  <a:solidFill>
                    <a:srgbClr val="B05E28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5" dirty="0">
                <a:uFill>
                  <a:solidFill>
                    <a:srgbClr val="B05E28"/>
                  </a:solidFill>
                </a:uFill>
                <a:latin typeface="Times New Roman"/>
                <a:cs typeface="Times New Roman"/>
              </a:rPr>
              <a:t>Goods	</a:t>
            </a:r>
            <a:endParaRPr sz="2400">
              <a:latin typeface="Times New Roman"/>
              <a:cs typeface="Times New Roman"/>
            </a:endParaRPr>
          </a:p>
          <a:p>
            <a:pPr marL="299085" marR="5392420" indent="-287020">
              <a:lnSpc>
                <a:spcPct val="100000"/>
              </a:lnSpc>
              <a:spcBef>
                <a:spcPts val="915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Tightly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wrap rolled </a:t>
            </a:r>
            <a:r>
              <a:rPr sz="2400" spc="-20" dirty="0">
                <a:solidFill>
                  <a:srgbClr val="252525"/>
                </a:solidFill>
                <a:latin typeface="Times New Roman"/>
                <a:cs typeface="Times New Roman"/>
              </a:rPr>
              <a:t>goods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using 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several </a:t>
            </a:r>
            <a:r>
              <a:rPr sz="2400" spc="-100" dirty="0">
                <a:solidFill>
                  <a:srgbClr val="252525"/>
                </a:solidFill>
                <a:latin typeface="Times New Roman"/>
                <a:cs typeface="Times New Roman"/>
              </a:rPr>
              <a:t>layers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of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heavy-duty 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plastic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film </a:t>
            </a:r>
            <a:r>
              <a:rPr sz="2400" spc="10" dirty="0">
                <a:solidFill>
                  <a:srgbClr val="252525"/>
                </a:solidFill>
                <a:latin typeface="Times New Roman"/>
                <a:cs typeface="Times New Roman"/>
              </a:rPr>
              <a:t>or </a:t>
            </a:r>
            <a:r>
              <a:rPr sz="2400" spc="-10" dirty="0">
                <a:solidFill>
                  <a:srgbClr val="252525"/>
                </a:solidFill>
                <a:latin typeface="Times New Roman"/>
                <a:cs typeface="Times New Roman"/>
              </a:rPr>
              <a:t>Kraft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paper and 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wrap with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plastic </a:t>
            </a:r>
            <a:r>
              <a:rPr sz="2400" spc="-70" dirty="0">
                <a:solidFill>
                  <a:srgbClr val="252525"/>
                </a:solidFill>
                <a:latin typeface="Times New Roman"/>
                <a:cs typeface="Times New Roman"/>
              </a:rPr>
              <a:t>packing</a:t>
            </a:r>
            <a:r>
              <a:rPr sz="2400" spc="150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tape.</a:t>
            </a:r>
            <a:endParaRPr sz="2400">
              <a:latin typeface="Times New Roman"/>
              <a:cs typeface="Times New Roman"/>
            </a:endParaRPr>
          </a:p>
          <a:p>
            <a:pPr marL="299085" marR="5358130" indent="-287020">
              <a:lnSpc>
                <a:spcPct val="100000"/>
              </a:lnSpc>
              <a:spcBef>
                <a:spcPts val="1180"/>
              </a:spcBef>
              <a:buClr>
                <a:srgbClr val="B05E28"/>
              </a:buClr>
              <a:buSzPct val="114583"/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solidFill>
                  <a:srgbClr val="252525"/>
                </a:solidFill>
                <a:latin typeface="Times New Roman"/>
                <a:cs typeface="Times New Roman"/>
              </a:rPr>
              <a:t>Then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wrap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45" dirty="0">
                <a:solidFill>
                  <a:srgbClr val="252525"/>
                </a:solidFill>
                <a:latin typeface="Times New Roman"/>
                <a:cs typeface="Times New Roman"/>
              </a:rPr>
              <a:t>address </a:t>
            </a:r>
            <a:r>
              <a:rPr sz="2400" spc="-75" dirty="0">
                <a:solidFill>
                  <a:srgbClr val="252525"/>
                </a:solidFill>
                <a:latin typeface="Times New Roman"/>
                <a:cs typeface="Times New Roman"/>
              </a:rPr>
              <a:t>label  </a:t>
            </a:r>
            <a:r>
              <a:rPr sz="2400" spc="-65" dirty="0">
                <a:solidFill>
                  <a:srgbClr val="252525"/>
                </a:solidFill>
                <a:latin typeface="Times New Roman"/>
                <a:cs typeface="Times New Roman"/>
              </a:rPr>
              <a:t>completely </a:t>
            </a:r>
            <a:r>
              <a:rPr sz="2400" spc="-15" dirty="0">
                <a:solidFill>
                  <a:srgbClr val="252525"/>
                </a:solidFill>
                <a:latin typeface="Times New Roman"/>
                <a:cs typeface="Times New Roman"/>
              </a:rPr>
              <a:t>around </a:t>
            </a:r>
            <a:r>
              <a:rPr sz="2400" spc="-5" dirty="0">
                <a:solidFill>
                  <a:srgbClr val="252525"/>
                </a:solidFill>
                <a:latin typeface="Times New Roman"/>
                <a:cs typeface="Times New Roman"/>
              </a:rPr>
              <a:t>the </a:t>
            </a:r>
            <a:r>
              <a:rPr sz="2400" spc="-35" dirty="0">
                <a:solidFill>
                  <a:srgbClr val="252525"/>
                </a:solidFill>
                <a:latin typeface="Times New Roman"/>
                <a:cs typeface="Times New Roman"/>
              </a:rPr>
              <a:t>object </a:t>
            </a:r>
            <a:r>
              <a:rPr sz="2400" spc="5" dirty="0">
                <a:solidFill>
                  <a:srgbClr val="252525"/>
                </a:solidFill>
                <a:latin typeface="Times New Roman"/>
                <a:cs typeface="Times New Roman"/>
              </a:rPr>
              <a:t>or  </a:t>
            </a:r>
            <a:r>
              <a:rPr sz="2400" spc="-50" dirty="0">
                <a:solidFill>
                  <a:srgbClr val="252525"/>
                </a:solidFill>
                <a:latin typeface="Times New Roman"/>
                <a:cs typeface="Times New Roman"/>
              </a:rPr>
              <a:t>use </a:t>
            </a:r>
            <a:r>
              <a:rPr sz="2400" spc="-95" dirty="0">
                <a:solidFill>
                  <a:srgbClr val="252525"/>
                </a:solidFill>
                <a:latin typeface="Times New Roman"/>
                <a:cs typeface="Times New Roman"/>
              </a:rPr>
              <a:t>a</a:t>
            </a:r>
            <a:r>
              <a:rPr sz="2400" spc="35" dirty="0">
                <a:solidFill>
                  <a:srgbClr val="252525"/>
                </a:solidFill>
                <a:latin typeface="Times New Roman"/>
                <a:cs typeface="Times New Roman"/>
              </a:rPr>
              <a:t> </a:t>
            </a:r>
            <a:r>
              <a:rPr sz="2400" spc="-30" dirty="0">
                <a:solidFill>
                  <a:srgbClr val="252525"/>
                </a:solidFill>
                <a:latin typeface="Times New Roman"/>
                <a:cs typeface="Times New Roman"/>
              </a:rPr>
              <a:t>pouch.</a:t>
            </a:r>
            <a:endParaRPr sz="2400">
              <a:latin typeface="Times New Roman"/>
              <a:cs typeface="Times New Roman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78E6F7-6013-4C7E-8D80-3AA4B9A094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706374"/>
            <a:ext cx="150552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279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1549</Words>
  <Application>Microsoft Office PowerPoint</Application>
  <PresentationFormat>Widescreen</PresentationFormat>
  <Paragraphs>101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Packaging Guidelines</vt:lpstr>
      <vt:lpstr>What is packaging ?</vt:lpstr>
      <vt:lpstr>Types of packaging</vt:lpstr>
      <vt:lpstr>What is primary packaging ?</vt:lpstr>
      <vt:lpstr>What is secondary packaging ?</vt:lpstr>
      <vt:lpstr>General Packaging Guidelines – Mebelkart</vt:lpstr>
      <vt:lpstr>Packing Methods</vt:lpstr>
      <vt:lpstr>Packing Methods</vt:lpstr>
      <vt:lpstr>Packing Methods</vt:lpstr>
      <vt:lpstr>Factory packed or pre-engineered custom packages</vt:lpstr>
      <vt:lpstr>For Factory packed or pre-engineered custom packages</vt:lpstr>
      <vt:lpstr>Recommendations for odd- or irregular-  shaped shipments</vt:lpstr>
      <vt:lpstr>For Pre-assembled Furniture</vt:lpstr>
      <vt:lpstr>For Pre-assembled Furniture</vt:lpstr>
      <vt:lpstr>For Ready to assemble  (Knock-Down)Furniture</vt:lpstr>
      <vt:lpstr>           For Ready to assemble  (Knock-Down)Furniture</vt:lpstr>
      <vt:lpstr>For Ready to assemble  (Knock-Down)Furniture</vt:lpstr>
      <vt:lpstr>Recommendations for Large Appliances</vt:lpstr>
      <vt:lpstr>Packing Signs &amp; Markings</vt:lpstr>
      <vt:lpstr>Addressing and Labeling Your Package</vt:lpstr>
      <vt:lpstr>   Internal Packaging Material vs Functionality 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Packaging Guidelines</dc:title>
  <dc:creator>user</dc:creator>
  <cp:lastModifiedBy>CMS</cp:lastModifiedBy>
  <cp:revision>5</cp:revision>
  <dcterms:created xsi:type="dcterms:W3CDTF">2021-01-12T06:55:00Z</dcterms:created>
  <dcterms:modified xsi:type="dcterms:W3CDTF">2021-12-27T20:10:40Z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2021-01-12T00:00:00Z</vt:filetime>
  </property>
</Properties>
</file>